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6BC8C-3F0A-436B-A83A-1EDB1384FFAA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BD6AD-5F7D-4ADB-9D58-9D06C267D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654B7D-9D95-4CDA-9599-E1EB5AF950D2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1991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7452" indent="-28363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4542" indent="-2269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8359" indent="-2269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2175" indent="-22690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599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49809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03625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5744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E474D3F-A020-4DD7-9C95-8591B467CCA6}" type="slidenum">
              <a:rPr lang="en-US" altLang="en-US" smtClean="0">
                <a:latin typeface="Arial" panose="020B0604020202020204" pitchFamily="34" charset="0"/>
              </a:rPr>
              <a:pPr/>
              <a:t>20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14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7E07-EC1F-48ED-A12B-1281F5C8A06F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B8C2-2875-48F3-91EF-4ECD66A7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1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7E07-EC1F-48ED-A12B-1281F5C8A06F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B8C2-2875-48F3-91EF-4ECD66A7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8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7E07-EC1F-48ED-A12B-1281F5C8A06F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B8C2-2875-48F3-91EF-4ECD66A7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06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7E07-EC1F-48ED-A12B-1281F5C8A06F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B8C2-2875-48F3-91EF-4ECD66A7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41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7E07-EC1F-48ED-A12B-1281F5C8A06F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B8C2-2875-48F3-91EF-4ECD66A7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39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7E07-EC1F-48ED-A12B-1281F5C8A06F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B8C2-2875-48F3-91EF-4ECD66A7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75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7E07-EC1F-48ED-A12B-1281F5C8A06F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B8C2-2875-48F3-91EF-4ECD66A7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71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7E07-EC1F-48ED-A12B-1281F5C8A06F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B8C2-2875-48F3-91EF-4ECD66A7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90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7E07-EC1F-48ED-A12B-1281F5C8A06F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B8C2-2875-48F3-91EF-4ECD66A7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2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7E07-EC1F-48ED-A12B-1281F5C8A06F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B8C2-2875-48F3-91EF-4ECD66A7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7E07-EC1F-48ED-A12B-1281F5C8A06F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B8C2-2875-48F3-91EF-4ECD66A7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4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7E07-EC1F-48ED-A12B-1281F5C8A06F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B8C2-2875-48F3-91EF-4ECD66A7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6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7E07-EC1F-48ED-A12B-1281F5C8A06F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B8C2-2875-48F3-91EF-4ECD66A7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7E07-EC1F-48ED-A12B-1281F5C8A06F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B8C2-2875-48F3-91EF-4ECD66A7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7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7E07-EC1F-48ED-A12B-1281F5C8A06F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B8C2-2875-48F3-91EF-4ECD66A7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1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7E07-EC1F-48ED-A12B-1281F5C8A06F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6B8C2-2875-48F3-91EF-4ECD66A7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5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1357E07-EC1F-48ED-A12B-1281F5C8A06F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326B8C2-2875-48F3-91EF-4ECD66A7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0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1357E07-EC1F-48ED-A12B-1281F5C8A06F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326B8C2-2875-48F3-91EF-4ECD66A78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82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_JgmxVCeh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zU0Vv-Gaq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dmekanlar.com/en/the-pyramids-1.htm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odQtm7BjF0" TargetMode="Externa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e6NeVsJ26Q" TargetMode="Externa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cient-egypt-online.com/osiris.html" TargetMode="External"/><Relationship Id="rId2" Type="http://schemas.openxmlformats.org/officeDocument/2006/relationships/hyperlink" Target="http://www.ancient-egypt-online.com/egyptian-god-r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cient-egypt-online.com/maat.html" TargetMode="External"/><Relationship Id="rId2" Type="http://schemas.openxmlformats.org/officeDocument/2006/relationships/hyperlink" Target="http://www.ancient-egypt-online.com/isi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cient-egypt-online.com/seth.html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://www.ancient-egypt-online.com/anubi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ancient-egypt-online.com/horus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066800"/>
            <a:ext cx="7510506" cy="4038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400" b="1" dirty="0"/>
              <a:t>C.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Cultural: </a:t>
            </a:r>
            <a:br>
              <a:rPr lang="en-US" dirty="0" smtClean="0"/>
            </a:br>
            <a:r>
              <a:rPr lang="en-US" dirty="0" smtClean="0"/>
              <a:t>Religion, philosophy, education, art, music, literature,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4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Image result for hanging gardens of baby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6781800" cy="447598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>
            <a:spLocks noChangeArrowheads="1"/>
          </p:cNvSpPr>
          <p:nvPr/>
        </p:nvSpPr>
        <p:spPr bwMode="auto">
          <a:xfrm>
            <a:off x="2133600" y="698500"/>
            <a:ext cx="6019800" cy="1663700"/>
          </a:xfrm>
          <a:prstGeom prst="wedgeRectCallout">
            <a:avLst>
              <a:gd name="adj1" fmla="val -21847"/>
              <a:gd name="adj2" fmla="val 75435"/>
            </a:avLst>
          </a:prstGeom>
          <a:solidFill>
            <a:srgbClr val="CCB3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buFont typeface="Wingdings" panose="05000000000000000000" pitchFamily="2" charset="2"/>
              <a:buChar char="ü"/>
            </a:pPr>
            <a:r>
              <a:rPr lang="en-US" altLang="en-US" sz="2800">
                <a:solidFill>
                  <a:schemeClr val="bg1"/>
                </a:solidFill>
                <a:cs typeface="Calibri" panose="020F0502020204030204" pitchFamily="34" charset="0"/>
              </a:rPr>
              <a:t>Nebuchadnezzar was famous for creating one of 7 wonders of the ancient world – the </a:t>
            </a:r>
            <a:r>
              <a:rPr lang="en-US" altLang="en-US" sz="2800" b="1" u="sng">
                <a:solidFill>
                  <a:schemeClr val="bg1"/>
                </a:solidFill>
                <a:cs typeface="Calibri" panose="020F0502020204030204" pitchFamily="34" charset="0"/>
              </a:rPr>
              <a:t>Hanging Gardens of Babylon</a:t>
            </a:r>
            <a:r>
              <a:rPr lang="en-US" altLang="en-US" sz="280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001" y="118242"/>
            <a:ext cx="734899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Iv. Culture of Mesopotamia &amp;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egypt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989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mignews.com/aimages/01_15/050115_165440_38012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14768"/>
            <a:ext cx="45720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 Diagonal Corner Rectangle 6"/>
          <p:cNvSpPr/>
          <p:nvPr/>
        </p:nvSpPr>
        <p:spPr bwMode="auto">
          <a:xfrm>
            <a:off x="1739900" y="869950"/>
            <a:ext cx="8928100" cy="2578100"/>
          </a:xfrm>
          <a:prstGeom prst="round2DiagRect">
            <a:avLst/>
          </a:prstGeom>
          <a:solidFill>
            <a:srgbClr val="B7FF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schemeClr val="bg1"/>
                </a:solidFill>
              </a:rPr>
              <a:t>The great pyramids of GIZA</a:t>
            </a:r>
          </a:p>
          <a:p>
            <a:pPr marL="557213" lvl="1" indent="-214313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bg1"/>
                </a:solidFill>
              </a:rPr>
              <a:t>Great Pyramid (Khufu’s pyramid or Pyramid of Cheops)</a:t>
            </a:r>
          </a:p>
          <a:p>
            <a:pPr marL="557213" lvl="1" indent="-214313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bg1"/>
                </a:solidFill>
              </a:rPr>
              <a:t>Pyramid of Khafre</a:t>
            </a:r>
          </a:p>
          <a:p>
            <a:pPr marL="557213" lvl="1" indent="-214313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bg1"/>
                </a:solidFill>
              </a:rPr>
              <a:t>Pyramids of Menkaure</a:t>
            </a:r>
          </a:p>
          <a:p>
            <a:pPr marL="557213" lvl="1" indent="-214313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bg1"/>
                </a:solidFill>
              </a:rPr>
              <a:t>Used as tombs for pharaohs (the most famous was that of King TUT)</a:t>
            </a:r>
          </a:p>
          <a:p>
            <a:pPr marL="557213" lvl="1" indent="-214313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bg1"/>
                </a:solidFill>
              </a:rPr>
              <a:t>20-30 years to build</a:t>
            </a:r>
          </a:p>
          <a:p>
            <a:pPr marL="557213" lvl="1" indent="-214313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bg1"/>
                </a:solidFill>
              </a:rPr>
              <a:t>481 feet tall</a:t>
            </a:r>
          </a:p>
          <a:p>
            <a:pPr marL="557213" lvl="1" indent="-214313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bg1"/>
                </a:solidFill>
              </a:rPr>
              <a:t>Skilled workers were used to build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05001" y="118242"/>
            <a:ext cx="734899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Iv. Culture of Mesopotamia &amp;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egypt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121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_JgmxVCeh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25601" y="1066801"/>
            <a:ext cx="9059333" cy="5476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56687" y="152401"/>
            <a:ext cx="734899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Iv. Culture of Mesopotamia &amp;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egypt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95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zU0Vv-GaqM"/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1447800"/>
            <a:ext cx="8940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56687" y="152401"/>
            <a:ext cx="734899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Iv. Culture of Mesopotamia &amp;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egypt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24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.huffpost.com/gen/1918736/images/o-GREAT-PYRAMID-OF-GIZA-face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1" y="2133600"/>
            <a:ext cx="8829675" cy="426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40113" y="1600200"/>
            <a:ext cx="5300662" cy="3698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hlinkClick r:id="rId3"/>
              </a:rPr>
              <a:t>http://www.3dmekanlar.com/en/the-pyramids-1.html</a:t>
            </a:r>
            <a:r>
              <a:rPr lang="en-US" altLang="en-US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4601" y="76201"/>
            <a:ext cx="734899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Iv. Culture of Mesopotamia &amp;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egypt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453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e/e7/Giza_pyramid_complex_%28map%29.svg/800px-Giza_pyramid_complex_%28map%29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228601"/>
            <a:ext cx="6357425" cy="62143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0149634">
            <a:off x="1658698" y="594977"/>
            <a:ext cx="3072188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Giza Pyramid </a:t>
            </a:r>
          </a:p>
          <a:p>
            <a:pPr algn="ctr">
              <a:defRPr/>
            </a:pPr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Complex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4601" y="76201"/>
            <a:ext cx="734899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Iv. Culture of Mesopotamia &amp;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egypt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82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buFont typeface="Arial"/>
              <a:buChar char="•"/>
              <a:defRPr/>
            </a:pPr>
            <a:endParaRPr lang="en-US" dirty="0"/>
          </a:p>
        </p:txBody>
      </p:sp>
      <p:pic>
        <p:nvPicPr>
          <p:cNvPr id="60420" name="Picture 2" descr="https://upload.wikimedia.org/wikipedia/commons/thumb/8/85/Ancient_seven_wonders_timeline.svg/512px-Ancient_seven_wonders_timelin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95314"/>
            <a:ext cx="6172200" cy="611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77655" y="2060575"/>
            <a:ext cx="2667000" cy="2590800"/>
          </a:xfrm>
          <a:prstGeom prst="rect">
            <a:avLst/>
          </a:prstGeom>
          <a:solidFill>
            <a:schemeClr val="accent3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405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7 wonders of the ancient world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4601" y="76201"/>
            <a:ext cx="734899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Iv. Culture of Mesopotamia &amp;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egypt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13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odQtm7BjF0"/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1"/>
            <a:ext cx="891540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7401" y="152401"/>
            <a:ext cx="82101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Iv. cultural ASPECTS OF MESOPOTAMIA</a:t>
            </a:r>
          </a:p>
        </p:txBody>
      </p:sp>
      <p:sp>
        <p:nvSpPr>
          <p:cNvPr id="4" name="Rectangular Callout 3"/>
          <p:cNvSpPr>
            <a:spLocks noChangeArrowheads="1"/>
          </p:cNvSpPr>
          <p:nvPr/>
        </p:nvSpPr>
        <p:spPr bwMode="auto">
          <a:xfrm>
            <a:off x="1981201" y="1169988"/>
            <a:ext cx="2974975" cy="4392612"/>
          </a:xfrm>
          <a:prstGeom prst="wedgeRectCallout">
            <a:avLst>
              <a:gd name="adj1" fmla="val 66087"/>
              <a:gd name="adj2" fmla="val -40207"/>
            </a:avLst>
          </a:prstGeom>
          <a:solidFill>
            <a:srgbClr val="B7FFB7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85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kumimoji="0"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Writing was used to record historical tradition, religious purposes, or trade and taxes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2400" u="sng" kern="0" dirty="0">
                <a:solidFill>
                  <a:schemeClr val="bg1"/>
                </a:solidFill>
                <a:ea typeface="Calibri" panose="020F0502020204030204" pitchFamily="34" charset="0"/>
              </a:rPr>
              <a:t>Mesopotamians</a:t>
            </a:r>
            <a:r>
              <a:rPr lang="en-US" altLang="en-US" sz="2400" kern="0" dirty="0">
                <a:solidFill>
                  <a:schemeClr val="bg1"/>
                </a:solidFill>
                <a:ea typeface="Calibri" panose="020F0502020204030204" pitchFamily="34" charset="0"/>
              </a:rPr>
              <a:t> created the first form of writing, known as </a:t>
            </a:r>
            <a:r>
              <a:rPr lang="en-US" altLang="en-US" sz="2400" b="1" u="sng" kern="0" dirty="0">
                <a:solidFill>
                  <a:schemeClr val="bg1"/>
                </a:solidFill>
                <a:ea typeface="Calibri" panose="020F0502020204030204" pitchFamily="34" charset="0"/>
              </a:rPr>
              <a:t>Cuneiform.</a:t>
            </a:r>
            <a:endParaRPr lang="en-US" altLang="en-US" sz="2400" kern="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2400" kern="0" dirty="0">
                <a:solidFill>
                  <a:schemeClr val="bg1"/>
                </a:solidFill>
                <a:ea typeface="Calibri" panose="020F0502020204030204" pitchFamily="34" charset="0"/>
              </a:rPr>
              <a:t>Early writing used were </a:t>
            </a:r>
            <a:r>
              <a:rPr lang="en-US" altLang="en-US" sz="2400" u="sng" kern="0" dirty="0">
                <a:solidFill>
                  <a:schemeClr val="bg1"/>
                </a:solidFill>
                <a:ea typeface="Calibri" panose="020F0502020204030204" pitchFamily="34" charset="0"/>
              </a:rPr>
              <a:t>pictographs</a:t>
            </a:r>
            <a:endParaRPr lang="en-US" altLang="en-US" sz="2400" kern="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marL="457200" indent="-457200">
              <a:lnSpc>
                <a:spcPct val="85000"/>
              </a:lnSpc>
              <a:spcBef>
                <a:spcPct val="0"/>
              </a:spcBef>
              <a:buClrTx/>
              <a:defRPr/>
            </a:pPr>
            <a:endParaRPr kumimoji="0" lang="en-US" alt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57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181601" y="1058151"/>
            <a:ext cx="5155045" cy="44860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92100">
              <a:srgbClr val="FFFF00"/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453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1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239000" y="1295400"/>
            <a:ext cx="3106382" cy="4770246"/>
          </a:xfrm>
          <a:prstGeom prst="rect">
            <a:avLst/>
          </a:prstGeom>
          <a:ln>
            <a:noFill/>
          </a:ln>
          <a:effectLst>
            <a:glow rad="292100">
              <a:srgbClr val="FFFF00"/>
            </a:glow>
            <a:softEdge rad="112500"/>
          </a:effectLst>
          <a:extLst/>
        </p:spPr>
      </p:pic>
      <p:sp>
        <p:nvSpPr>
          <p:cNvPr id="13" name="Rectangular Callout 12"/>
          <p:cNvSpPr/>
          <p:nvPr/>
        </p:nvSpPr>
        <p:spPr bwMode="auto">
          <a:xfrm>
            <a:off x="1752600" y="957501"/>
            <a:ext cx="5029200" cy="3171825"/>
          </a:xfrm>
          <a:prstGeom prst="wedgeRectCallout">
            <a:avLst>
              <a:gd name="adj1" fmla="val 65875"/>
              <a:gd name="adj2" fmla="val 82887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800" b="1" u="sng" dirty="0">
                <a:solidFill>
                  <a:schemeClr val="bg1"/>
                </a:solidFill>
              </a:rPr>
              <a:t>Sumerians</a:t>
            </a:r>
            <a:r>
              <a:rPr lang="en-US" sz="2800" dirty="0">
                <a:solidFill>
                  <a:schemeClr val="bg1"/>
                </a:solidFill>
              </a:rPr>
              <a:t> wrote the 1</a:t>
            </a:r>
            <a:r>
              <a:rPr lang="en-US" sz="2800" baseline="30000" dirty="0">
                <a:solidFill>
                  <a:schemeClr val="bg1"/>
                </a:solidFill>
              </a:rPr>
              <a:t>st</a:t>
            </a:r>
            <a:r>
              <a:rPr lang="en-US" sz="2800" dirty="0">
                <a:solidFill>
                  <a:schemeClr val="bg1"/>
                </a:solidFill>
              </a:rPr>
              <a:t> epic of history – </a:t>
            </a:r>
            <a:r>
              <a:rPr lang="en-US" sz="2800" i="1" u="sng" dirty="0">
                <a:solidFill>
                  <a:schemeClr val="bg1"/>
                </a:solidFill>
              </a:rPr>
              <a:t>The Epic </a:t>
            </a:r>
            <a:r>
              <a:rPr lang="en-US" sz="2800" i="1" u="sng" dirty="0">
                <a:solidFill>
                  <a:schemeClr val="bg1"/>
                </a:solidFill>
              </a:rPr>
              <a:t>of Gilgamesh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7,000 texts  are found from the Akkadian Empire.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This ancient empire is mentioned in the Old Testament of the Bible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1" y="152401"/>
            <a:ext cx="82101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Iv. cultural ASPECTS OF MESOPOTAMIA</a:t>
            </a:r>
          </a:p>
        </p:txBody>
      </p:sp>
    </p:spTree>
    <p:extLst>
      <p:ext uri="{BB962C8B-B14F-4D97-AF65-F5344CB8AC3E}">
        <p14:creationId xmlns:p14="http://schemas.microsoft.com/office/powerpoint/2010/main" val="187643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1" y="152401"/>
            <a:ext cx="82101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Iv. cultural ASPECTS OF MESOPOTAMIA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71416" y="914400"/>
            <a:ext cx="4591051" cy="4074852"/>
          </a:xfrm>
          <a:prstGeom prst="rect">
            <a:avLst/>
          </a:prstGeom>
          <a:solidFill>
            <a:srgbClr val="B7FFB7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  <a:defRPr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0"/>
              </a:spcBef>
              <a:buFont typeface="Arial"/>
              <a:buChar char="•"/>
              <a:defRPr/>
            </a:pPr>
            <a:r>
              <a:rPr lang="en-US" altLang="en-US" sz="24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Calibri" panose="020F0502020204030204" pitchFamily="34" charset="0"/>
              </a:rPr>
              <a:t>Egyptian </a:t>
            </a:r>
            <a:r>
              <a:rPr lang="en-US" altLang="en-US" sz="2400" b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Calibri" panose="020F0502020204030204" pitchFamily="34" charset="0"/>
              </a:rPr>
              <a:t>hieroglyphics</a:t>
            </a:r>
            <a:r>
              <a:rPr lang="en-US" altLang="en-US" sz="24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Calibri" panose="020F0502020204030204" pitchFamily="34" charset="0"/>
              </a:rPr>
              <a:t> </a:t>
            </a:r>
            <a:br>
              <a:rPr lang="en-US" altLang="en-US" sz="24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Calibri" panose="020F0502020204030204" pitchFamily="34" charset="0"/>
              </a:rPr>
            </a:br>
            <a:r>
              <a:rPr lang="en-US" altLang="en-US" sz="24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Calibri" panose="020F0502020204030204" pitchFamily="34" charset="0"/>
              </a:rPr>
              <a:t>was both pictograms &amp; </a:t>
            </a:r>
            <a:br>
              <a:rPr lang="en-US" altLang="en-US" sz="24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Calibri" panose="020F0502020204030204" pitchFamily="34" charset="0"/>
              </a:rPr>
            </a:br>
            <a:r>
              <a:rPr lang="en-US" altLang="en-US" sz="24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Calibri" panose="020F0502020204030204" pitchFamily="34" charset="0"/>
              </a:rPr>
              <a:t>a phonetic alphabet </a:t>
            </a:r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buFont typeface="Arial"/>
              <a:buChar char="•"/>
              <a:defRPr/>
            </a:pPr>
            <a:r>
              <a:rPr lang="en-US" altLang="en-US" sz="21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Calibri" panose="020F0502020204030204" pitchFamily="34" charset="0"/>
              </a:rPr>
              <a:t>Hieroglyphics were translated  using the </a:t>
            </a:r>
            <a:r>
              <a:rPr lang="en-US" altLang="en-US" sz="2100" b="1" u="sng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Calibri" panose="020F0502020204030204" pitchFamily="34" charset="0"/>
              </a:rPr>
              <a:t>Rosetta Stone</a:t>
            </a:r>
          </a:p>
          <a:p>
            <a:pPr lvl="2" eaLnBrk="1" fontAlgn="auto" hangingPunct="1">
              <a:lnSpc>
                <a:spcPct val="90000"/>
              </a:lnSpc>
              <a:spcBef>
                <a:spcPct val="0"/>
              </a:spcBef>
              <a:buFont typeface="Arial"/>
              <a:buChar char="•"/>
              <a:defRPr/>
            </a:pPr>
            <a:r>
              <a:rPr lang="en-US" altLang="en-US" sz="21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Calibri" panose="020F0502020204030204" pitchFamily="34" charset="0"/>
              </a:rPr>
              <a:t>It has 3 languages – each displaying the same content</a:t>
            </a:r>
          </a:p>
          <a:p>
            <a:pPr lvl="2" eaLnBrk="1" fontAlgn="auto" hangingPunct="1">
              <a:lnSpc>
                <a:spcPct val="90000"/>
              </a:lnSpc>
              <a:spcBef>
                <a:spcPct val="0"/>
              </a:spcBef>
              <a:buFont typeface="Arial"/>
              <a:buChar char="•"/>
              <a:defRPr/>
            </a:pPr>
            <a:r>
              <a:rPr lang="en-US" altLang="en-US" sz="21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Calibri" panose="020F0502020204030204" pitchFamily="34" charset="0"/>
              </a:rPr>
              <a:t>This was found in the early 1800’s by Napoleon’s army while marching toward Egypt.</a:t>
            </a:r>
          </a:p>
        </p:txBody>
      </p:sp>
      <p:pic>
        <p:nvPicPr>
          <p:cNvPr id="5" name="Picture 2" descr="Image result for mesopotamia - primary source gilgamesh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858000" y="2057401"/>
            <a:ext cx="3317832" cy="37536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405507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733800" y="703264"/>
            <a:ext cx="5715000" cy="1582737"/>
          </a:xfrm>
          <a:prstGeom prst="rect">
            <a:avLst/>
          </a:prstGeom>
          <a:solidFill>
            <a:srgbClr val="B7FFB7"/>
          </a:solidFill>
          <a:ln>
            <a:solidFill>
              <a:schemeClr val="accent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800" kern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ancient people were </a:t>
            </a:r>
            <a:r>
              <a:rPr lang="en-US" altLang="en-US" sz="2800" u="sng" kern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polytheistic</a:t>
            </a:r>
            <a:r>
              <a:rPr lang="en-US" altLang="en-US" sz="2800" kern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believing in many different Gods.</a:t>
            </a: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altLang="en-US" sz="2800" u="sng" kern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413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429000" y="2514600"/>
            <a:ext cx="7091280" cy="4144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12" name="Rectangle 11"/>
          <p:cNvSpPr/>
          <p:nvPr/>
        </p:nvSpPr>
        <p:spPr>
          <a:xfrm>
            <a:off x="1905001" y="118242"/>
            <a:ext cx="734899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Iv. Culture of Mesopotamia &amp;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egypt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3657600"/>
            <a:ext cx="1371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Algerian" panose="04020705040A02060702" pitchFamily="82" charset="0"/>
              </a:rPr>
              <a:t>Sumerian Gods: family tree</a:t>
            </a:r>
          </a:p>
        </p:txBody>
      </p:sp>
    </p:spTree>
    <p:extLst>
      <p:ext uri="{BB962C8B-B14F-4D97-AF65-F5344CB8AC3E}">
        <p14:creationId xmlns:p14="http://schemas.microsoft.com/office/powerpoint/2010/main" val="154311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e6NeVsJ26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52601" y="1524000"/>
            <a:ext cx="8669867" cy="4876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57401" y="152401"/>
            <a:ext cx="82101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Iv. cultural ASPECTS OF MESOPOTAMIA</a:t>
            </a:r>
          </a:p>
        </p:txBody>
      </p:sp>
    </p:spTree>
    <p:extLst>
      <p:ext uri="{BB962C8B-B14F-4D97-AF65-F5344CB8AC3E}">
        <p14:creationId xmlns:p14="http://schemas.microsoft.com/office/powerpoint/2010/main" val="33805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e.</a:t>
            </a:r>
            <a:br>
              <a:rPr lang="en-US" dirty="0" smtClean="0"/>
            </a:br>
            <a:r>
              <a:rPr lang="en-US" sz="3200" dirty="0"/>
              <a:t>economics:</a:t>
            </a:r>
            <a:br>
              <a:rPr lang="en-US" sz="3200" dirty="0"/>
            </a:br>
            <a:r>
              <a:rPr lang="en-US" sz="3200" dirty="0"/>
              <a:t>agriculture, Industry, money, capitalism, socialism</a:t>
            </a:r>
          </a:p>
        </p:txBody>
      </p:sp>
    </p:spTree>
    <p:extLst>
      <p:ext uri="{BB962C8B-B14F-4D97-AF65-F5344CB8AC3E}">
        <p14:creationId xmlns:p14="http://schemas.microsoft.com/office/powerpoint/2010/main" val="100969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6696076" y="881064"/>
            <a:ext cx="3927475" cy="3081337"/>
          </a:xfrm>
          <a:prstGeom prst="wedgeRectCallout">
            <a:avLst>
              <a:gd name="adj1" fmla="val 16060"/>
              <a:gd name="adj2" fmla="val -50195"/>
            </a:avLst>
          </a:prstGeom>
          <a:solidFill>
            <a:srgbClr val="FFCCFF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lnSpc>
                <a:spcPct val="85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kumimoji="0" lang="en-US" altLang="en-US" sz="2600" dirty="0">
                <a:solidFill>
                  <a:schemeClr val="bg1"/>
                </a:solidFill>
                <a:latin typeface="Calibri" panose="020F0502020204030204" pitchFamily="34" charset="0"/>
              </a:rPr>
              <a:t>Job Specialization allowed empires to make things that were essential to the city.</a:t>
            </a:r>
          </a:p>
          <a:p>
            <a:pPr marL="1200150" lvl="1" indent="-457200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kumimoji="0" lang="en-US" altLang="en-US" sz="2600" dirty="0">
                <a:solidFill>
                  <a:schemeClr val="bg1"/>
                </a:solidFill>
                <a:latin typeface="Calibri" panose="020F0502020204030204" pitchFamily="34" charset="0"/>
              </a:rPr>
              <a:t>Inventions: </a:t>
            </a:r>
            <a:r>
              <a:rPr lang="en-US" altLang="en-US" sz="2600" kern="0" dirty="0">
                <a:solidFill>
                  <a:schemeClr val="bg1"/>
                </a:solidFill>
                <a:ea typeface="Calibri" panose="020F0502020204030204" pitchFamily="34" charset="0"/>
              </a:rPr>
              <a:t>the </a:t>
            </a:r>
            <a:r>
              <a:rPr lang="en-US" altLang="en-US" sz="2600" u="sng" kern="0" dirty="0">
                <a:solidFill>
                  <a:schemeClr val="bg1"/>
                </a:solidFill>
                <a:ea typeface="Calibri" panose="020F0502020204030204" pitchFamily="34" charset="0"/>
              </a:rPr>
              <a:t>wheel</a:t>
            </a:r>
            <a:r>
              <a:rPr lang="en-US" altLang="en-US" sz="2600" kern="0" dirty="0">
                <a:solidFill>
                  <a:schemeClr val="bg1"/>
                </a:solidFill>
                <a:ea typeface="Calibri" panose="020F0502020204030204" pitchFamily="34" charset="0"/>
              </a:rPr>
              <a:t>, </a:t>
            </a:r>
            <a:r>
              <a:rPr lang="en-US" altLang="en-US" sz="2600" u="sng" kern="0" dirty="0">
                <a:solidFill>
                  <a:schemeClr val="bg1"/>
                </a:solidFill>
                <a:ea typeface="Calibri" panose="020F0502020204030204" pitchFamily="34" charset="0"/>
              </a:rPr>
              <a:t>sail</a:t>
            </a:r>
            <a:r>
              <a:rPr lang="en-US" altLang="en-US" sz="2600" kern="0" dirty="0">
                <a:solidFill>
                  <a:schemeClr val="bg1"/>
                </a:solidFill>
                <a:ea typeface="Calibri" panose="020F0502020204030204" pitchFamily="34" charset="0"/>
              </a:rPr>
              <a:t>, </a:t>
            </a:r>
            <a:r>
              <a:rPr lang="en-US" altLang="en-US" sz="2600" u="sng" kern="0" dirty="0">
                <a:solidFill>
                  <a:schemeClr val="bg1"/>
                </a:solidFill>
                <a:ea typeface="Calibri" panose="020F0502020204030204" pitchFamily="34" charset="0"/>
              </a:rPr>
              <a:t>plow</a:t>
            </a:r>
            <a:r>
              <a:rPr lang="en-US" altLang="en-US" sz="2600" kern="0" dirty="0">
                <a:solidFill>
                  <a:schemeClr val="bg1"/>
                </a:solidFill>
                <a:ea typeface="Calibri" panose="020F0502020204030204" pitchFamily="34" charset="0"/>
              </a:rPr>
              <a:t>, &amp; </a:t>
            </a:r>
            <a:r>
              <a:rPr lang="en-US" altLang="en-US" sz="2600" u="sng" kern="0" dirty="0">
                <a:solidFill>
                  <a:schemeClr val="bg1"/>
                </a:solidFill>
                <a:ea typeface="Calibri" panose="020F0502020204030204" pitchFamily="34" charset="0"/>
              </a:rPr>
              <a:t>bronze</a:t>
            </a:r>
            <a:r>
              <a:rPr lang="en-US" altLang="en-US" sz="2600" kern="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altLang="en-US" sz="2600" u="sng" kern="0" dirty="0">
                <a:solidFill>
                  <a:schemeClr val="bg1"/>
                </a:solidFill>
                <a:ea typeface="Calibri" panose="020F0502020204030204" pitchFamily="34" charset="0"/>
              </a:rPr>
              <a:t>metalwork</a:t>
            </a:r>
          </a:p>
          <a:p>
            <a:pPr lvl="1" indent="0">
              <a:lnSpc>
                <a:spcPct val="85000"/>
              </a:lnSpc>
              <a:spcBef>
                <a:spcPct val="0"/>
              </a:spcBef>
              <a:buNone/>
              <a:defRPr/>
            </a:pPr>
            <a:endParaRPr kumimoji="0" lang="en-US" altLang="en-US" sz="2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696075" y="4193331"/>
            <a:ext cx="3819526" cy="2178784"/>
          </a:xfrm>
          <a:prstGeom prst="rect">
            <a:avLst/>
          </a:prstGeom>
          <a:solidFill>
            <a:srgbClr val="B7FFB7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500" kern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advances allowed the Sumerians to advance at a rapid pace and to trade and make money</a:t>
            </a: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 cstate="print">
            <a:lum contrast="40000"/>
            <a:extLst/>
          </a:blip>
          <a:srcRect/>
          <a:stretch>
            <a:fillRect/>
          </a:stretch>
        </p:blipFill>
        <p:spPr bwMode="auto">
          <a:xfrm>
            <a:off x="1783467" y="1352719"/>
            <a:ext cx="4466957" cy="28353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444500">
              <a:srgbClr val="FFFF00"/>
            </a:glow>
            <a:innerShdw blurRad="76200">
              <a:srgbClr val="000000"/>
            </a:innerShdw>
          </a:effectLst>
          <a:extLst/>
        </p:spPr>
      </p:pic>
      <p:pic>
        <p:nvPicPr>
          <p:cNvPr id="24585" name="Picture 9" descr="Image result for development of the plow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480747">
            <a:off x="2019268" y="4721794"/>
            <a:ext cx="3359933" cy="1674460"/>
          </a:xfrm>
          <a:prstGeom prst="rect">
            <a:avLst/>
          </a:prstGeom>
          <a:noFill/>
          <a:effectLst>
            <a:glow rad="444500">
              <a:srgbClr val="FFFF00"/>
            </a:glow>
          </a:effectLst>
          <a:extLst/>
        </p:spPr>
      </p:pic>
      <p:sp>
        <p:nvSpPr>
          <p:cNvPr id="13" name="Rectangle 12"/>
          <p:cNvSpPr/>
          <p:nvPr/>
        </p:nvSpPr>
        <p:spPr>
          <a:xfrm>
            <a:off x="1918969" y="152401"/>
            <a:ext cx="848700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economics OF MESOPOTAMIA &amp;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egypt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95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10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828801" y="974841"/>
            <a:ext cx="8283743" cy="2060575"/>
          </a:xfrm>
          <a:prstGeom prst="rect">
            <a:avLst/>
          </a:prstGeom>
          <a:solidFill>
            <a:srgbClr val="B7FFB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1028700" lvl="1" indent="-571500">
              <a:lnSpc>
                <a:spcPct val="85000"/>
              </a:lnSpc>
              <a:buFont typeface="Wingdings" panose="05000000000000000000" pitchFamily="2" charset="2"/>
              <a:buChar char="Ø"/>
              <a:defRPr/>
            </a:pPr>
            <a:r>
              <a:rPr kumimoji="1" lang="en-US" sz="2800" kern="0" dirty="0">
                <a:solidFill>
                  <a:schemeClr val="bg1"/>
                </a:solidFill>
                <a:cs typeface="Calibri" pitchFamily="34" charset="0"/>
              </a:rPr>
              <a:t>Strong rulers ordered big </a:t>
            </a:r>
            <a:r>
              <a:rPr kumimoji="1" lang="en-US" sz="2800" u="sng" kern="0" dirty="0">
                <a:solidFill>
                  <a:schemeClr val="bg1"/>
                </a:solidFill>
                <a:cs typeface="Calibri" pitchFamily="34" charset="0"/>
              </a:rPr>
              <a:t>public works programs </a:t>
            </a:r>
            <a:r>
              <a:rPr kumimoji="1" lang="en-US" sz="2800" kern="0" dirty="0">
                <a:solidFill>
                  <a:schemeClr val="bg1"/>
                </a:solidFill>
                <a:cs typeface="Calibri" pitchFamily="34" charset="0"/>
              </a:rPr>
              <a:t>like tombs, complex water systems or walls</a:t>
            </a:r>
            <a:r>
              <a:rPr kumimoji="1" lang="en-US" sz="2800" kern="0" dirty="0">
                <a:solidFill>
                  <a:schemeClr val="bg1"/>
                </a:solidFill>
                <a:cs typeface="Calibri" pitchFamily="34" charset="0"/>
              </a:rPr>
              <a:t>.</a:t>
            </a:r>
          </a:p>
          <a:p>
            <a:pPr marL="1028700" lvl="1" indent="-571500">
              <a:lnSpc>
                <a:spcPct val="85000"/>
              </a:lnSpc>
              <a:buFont typeface="Wingdings" panose="05000000000000000000" pitchFamily="2" charset="2"/>
              <a:buChar char="Ø"/>
              <a:defRPr/>
            </a:pPr>
            <a:endParaRPr kumimoji="1" lang="en-US" sz="2800" kern="0" dirty="0">
              <a:solidFill>
                <a:schemeClr val="bg1"/>
              </a:solidFill>
              <a:cs typeface="Calibri" pitchFamily="34" charset="0"/>
            </a:endParaRPr>
          </a:p>
          <a:p>
            <a:pPr marL="914400" lvl="1" indent="-457200">
              <a:lnSpc>
                <a:spcPct val="85000"/>
              </a:lnSpc>
              <a:buFont typeface="Wingdings" panose="05000000000000000000" pitchFamily="2" charset="2"/>
              <a:buChar char="Ø"/>
              <a:defRPr/>
            </a:pPr>
            <a:r>
              <a:rPr kumimoji="1" lang="en-US" sz="2800" kern="0" dirty="0">
                <a:solidFill>
                  <a:schemeClr val="bg1"/>
                </a:solidFill>
                <a:cs typeface="Calibri" pitchFamily="34" charset="0"/>
              </a:rPr>
              <a:t>This would defend them and increase the reputation and power of the city </a:t>
            </a:r>
            <a:endParaRPr kumimoji="1" lang="en-US" sz="3600" kern="0" dirty="0">
              <a:solidFill>
                <a:schemeClr val="bg1"/>
              </a:solidFill>
              <a:cs typeface="Calibri" pitchFamily="34" charset="0"/>
            </a:endParaRPr>
          </a:p>
        </p:txBody>
      </p:sp>
      <p:pic>
        <p:nvPicPr>
          <p:cNvPr id="59394" name="Picture 2" descr="Image result for ancient public works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rot="499195">
            <a:off x="2234697" y="3599754"/>
            <a:ext cx="3610646" cy="2713144"/>
          </a:xfrm>
          <a:prstGeom prst="rect">
            <a:avLst/>
          </a:prstGeom>
          <a:noFill/>
          <a:effectLst>
            <a:glow rad="584200">
              <a:srgbClr val="FFFF00"/>
            </a:glow>
          </a:effectLst>
          <a:extLst/>
        </p:spPr>
      </p:pic>
      <p:sp>
        <p:nvSpPr>
          <p:cNvPr id="14" name="Rectangle 13"/>
          <p:cNvSpPr/>
          <p:nvPr/>
        </p:nvSpPr>
        <p:spPr>
          <a:xfrm>
            <a:off x="1918969" y="152401"/>
            <a:ext cx="848700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economics OF MESOPOTAMIA &amp;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egypt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" name="Picture 8" descr="Image result for walled cities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400801" y="3670450"/>
            <a:ext cx="3864785" cy="2571752"/>
          </a:xfrm>
          <a:prstGeom prst="rect">
            <a:avLst/>
          </a:prstGeom>
          <a:noFill/>
          <a:effectLst>
            <a:glow rad="457200">
              <a:srgbClr val="FFFF00"/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81570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ancient public works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481233" y="2971801"/>
            <a:ext cx="4998485" cy="3747055"/>
          </a:xfrm>
          <a:prstGeom prst="rect">
            <a:avLst/>
          </a:prstGeom>
          <a:noFill/>
          <a:effectLst>
            <a:glow rad="508000">
              <a:srgbClr val="FFFF00"/>
            </a:glow>
          </a:effectLst>
          <a:extLst/>
        </p:spPr>
      </p:pic>
      <p:pic>
        <p:nvPicPr>
          <p:cNvPr id="3" name="Picture 6" descr="Image result for ancient public works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828800" y="533401"/>
            <a:ext cx="5452616" cy="3635077"/>
          </a:xfrm>
          <a:prstGeom prst="rect">
            <a:avLst/>
          </a:prstGeom>
          <a:noFill/>
          <a:effectLst>
            <a:glow rad="406400">
              <a:srgbClr val="FFFF00"/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322312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119823"/>
            <a:ext cx="4572000" cy="1077218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S.</a:t>
            </a:r>
            <a:br>
              <a:rPr lang="en-US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Social:</a:t>
            </a:r>
          </a:p>
          <a:p>
            <a:pPr algn="ctr">
              <a:defRPr/>
            </a:pPr>
            <a:r>
              <a:rPr lang="en-US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Family, gender roles, </a:t>
            </a:r>
          </a:p>
          <a:p>
            <a:pPr algn="ctr">
              <a:defRPr/>
            </a:pPr>
            <a:r>
              <a:rPr lang="en-US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class structures, race</a:t>
            </a:r>
            <a:endParaRPr lang="en-US" sz="1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1516338"/>
            <a:ext cx="4572000" cy="1077218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P.</a:t>
            </a:r>
            <a:br>
              <a:rPr lang="en-US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Political:</a:t>
            </a:r>
          </a:p>
          <a:p>
            <a:pPr algn="ctr">
              <a:defRPr/>
            </a:pPr>
            <a:r>
              <a:rPr lang="en-US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Government, War, </a:t>
            </a:r>
          </a:p>
          <a:p>
            <a:pPr algn="ctr">
              <a:defRPr/>
            </a:pPr>
            <a:r>
              <a:rPr lang="en-US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Laws, organizations</a:t>
            </a:r>
            <a:endParaRPr lang="en-US" sz="1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2892259"/>
            <a:ext cx="4572000" cy="1077218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I.</a:t>
            </a:r>
            <a:b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Interactions: </a:t>
            </a:r>
            <a:b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Geography, Disease, migration, settlement, technology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3576145" y="4268180"/>
            <a:ext cx="4572000" cy="1077218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C.</a:t>
            </a:r>
            <a:b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Cultural: </a:t>
            </a:r>
            <a:b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Religion, philosophy, education, art, music, literature, architecture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6145" y="5625708"/>
            <a:ext cx="4572000" cy="1077218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E.</a:t>
            </a:r>
            <a:b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economics:</a:t>
            </a:r>
            <a:b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agriculture, Industry, money, capitalism, socialism</a:t>
            </a:r>
          </a:p>
        </p:txBody>
      </p:sp>
    </p:spTree>
    <p:extLst>
      <p:ext uri="{BB962C8B-B14F-4D97-AF65-F5344CB8AC3E}">
        <p14:creationId xmlns:p14="http://schemas.microsoft.com/office/powerpoint/2010/main" val="218817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1745457" y="836366"/>
            <a:ext cx="3878262" cy="2897434"/>
          </a:xfrm>
          <a:solidFill>
            <a:srgbClr val="B7FFB7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buFont typeface="Arial"/>
              <a:buChar char="•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gods played </a:t>
            </a:r>
            <a:r>
              <a:rPr lang="en-US" altLang="en-US" b="1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important roles</a:t>
            </a:r>
            <a:r>
              <a:rPr lang="en-US" altLang="en-US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in the daily lives of the ancient Egyptians. There were two levels of gods: </a:t>
            </a:r>
          </a:p>
          <a:p>
            <a:pPr lvl="2" eaLnBrk="1" fontAlgn="auto" hangingPunct="1">
              <a:lnSpc>
                <a:spcPct val="90000"/>
              </a:lnSpc>
              <a:spcBef>
                <a:spcPct val="0"/>
              </a:spcBef>
              <a:buFont typeface="Arial"/>
              <a:buChar char="•"/>
              <a:defRPr/>
            </a:pPr>
            <a:r>
              <a:rPr lang="en-US" altLang="en-US" sz="22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 gods </a:t>
            </a:r>
          </a:p>
          <a:p>
            <a:pPr lvl="2" eaLnBrk="1" fontAlgn="auto" hangingPunct="1">
              <a:lnSpc>
                <a:spcPct val="90000"/>
              </a:lnSpc>
              <a:spcBef>
                <a:spcPct val="0"/>
              </a:spcBef>
              <a:buFont typeface="Arial"/>
              <a:buChar char="•"/>
              <a:defRPr/>
            </a:pPr>
            <a:r>
              <a:rPr lang="en-US" altLang="en-US" sz="22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gods</a:t>
            </a:r>
            <a:endParaRPr lang="en-US" altLang="en-US" sz="1600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://image.slidesharecdn.com/egyptiangods-130404111924-phpapp02/95/egyptian-gods-1-638.jpg?cb=136509240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7" t="8484" r="10068" b="3287"/>
          <a:stretch/>
        </p:blipFill>
        <p:spPr bwMode="auto">
          <a:xfrm>
            <a:off x="6096000" y="1872361"/>
            <a:ext cx="4295630" cy="37228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768476" y="3925888"/>
            <a:ext cx="3878263" cy="2235200"/>
          </a:xfrm>
          <a:prstGeom prst="rect">
            <a:avLst/>
          </a:prstGeom>
          <a:solidFill>
            <a:srgbClr val="B7FFB7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100" kern="0" dirty="0">
                <a:solidFill>
                  <a:schemeClr val="bg1"/>
                </a:solidFill>
                <a:ea typeface="Calibri" panose="020F0502020204030204" pitchFamily="34" charset="0"/>
              </a:rPr>
              <a:t>Gods were used for: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2100" kern="0" dirty="0">
                <a:solidFill>
                  <a:schemeClr val="bg1"/>
                </a:solidFill>
                <a:ea typeface="Calibri" panose="020F0502020204030204" pitchFamily="34" charset="0"/>
              </a:rPr>
              <a:t>Daily Rituals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2100" kern="0" dirty="0">
                <a:solidFill>
                  <a:schemeClr val="bg1"/>
                </a:solidFill>
                <a:ea typeface="Calibri" panose="020F0502020204030204" pitchFamily="34" charset="0"/>
              </a:rPr>
              <a:t>Festivals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2100" kern="0" dirty="0">
                <a:solidFill>
                  <a:schemeClr val="bg1"/>
                </a:solidFill>
                <a:ea typeface="Calibri" panose="020F0502020204030204" pitchFamily="34" charset="0"/>
              </a:rPr>
              <a:t>Shrines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2100" kern="0" dirty="0">
                <a:solidFill>
                  <a:schemeClr val="bg1"/>
                </a:solidFill>
                <a:ea typeface="Calibri" panose="020F0502020204030204" pitchFamily="34" charset="0"/>
              </a:rPr>
              <a:t>Offerings to the dead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2100" kern="0" dirty="0">
                <a:solidFill>
                  <a:schemeClr val="bg1"/>
                </a:solidFill>
                <a:ea typeface="Calibri" panose="020F0502020204030204" pitchFamily="34" charset="0"/>
              </a:rPr>
              <a:t>Hymns and prayers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2100" kern="0" dirty="0">
                <a:solidFill>
                  <a:schemeClr val="bg1"/>
                </a:solidFill>
                <a:ea typeface="Calibri" panose="020F0502020204030204" pitchFamily="34" charset="0"/>
              </a:rPr>
              <a:t>Religious ceremonies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5001" y="118242"/>
            <a:ext cx="734899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Iv. Culture of Mesopotamia &amp;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egypt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31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 bwMode="auto">
          <a:xfrm>
            <a:off x="1638300" y="1108076"/>
            <a:ext cx="3257550" cy="4225925"/>
          </a:xfrm>
          <a:prstGeom prst="snip2DiagRect">
            <a:avLst/>
          </a:prstGeom>
          <a:solidFill>
            <a:srgbClr val="EACD9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200" b="1" u="sng" dirty="0">
                <a:solidFill>
                  <a:schemeClr val="bg1"/>
                </a:solidFill>
                <a:hlinkClick r:id="rId2"/>
              </a:rPr>
              <a:t>Ra</a:t>
            </a:r>
            <a:r>
              <a:rPr lang="en-US" sz="2200" dirty="0">
                <a:solidFill>
                  <a:schemeClr val="bg1"/>
                </a:solidFill>
              </a:rPr>
              <a:t> is the ancient Egyptian </a:t>
            </a:r>
            <a:r>
              <a:rPr lang="en-US" sz="2200" u="sng" dirty="0">
                <a:solidFill>
                  <a:schemeClr val="bg1"/>
                </a:solidFill>
              </a:rPr>
              <a:t>sun god</a:t>
            </a:r>
            <a:r>
              <a:rPr lang="en-US" sz="2200" dirty="0">
                <a:solidFill>
                  <a:schemeClr val="bg1"/>
                </a:solidFill>
              </a:rPr>
              <a:t>. He is the </a:t>
            </a:r>
            <a:r>
              <a:rPr lang="en-US" sz="2200" u="sng" dirty="0">
                <a:solidFill>
                  <a:schemeClr val="bg1"/>
                </a:solidFill>
              </a:rPr>
              <a:t>father of the gods </a:t>
            </a:r>
            <a:r>
              <a:rPr lang="en-US" sz="2200" dirty="0">
                <a:solidFill>
                  <a:schemeClr val="bg1"/>
                </a:solidFill>
              </a:rPr>
              <a:t>and is usually depicted with the body of a human and the head of a falcon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endParaRPr lang="en-US" sz="22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200" b="1" u="sng" dirty="0">
                <a:solidFill>
                  <a:schemeClr val="bg1"/>
                </a:solidFill>
                <a:hlinkClick r:id="rId3"/>
              </a:rPr>
              <a:t>Osiris</a:t>
            </a:r>
            <a:r>
              <a:rPr lang="en-US" sz="2200" dirty="0">
                <a:solidFill>
                  <a:schemeClr val="bg1"/>
                </a:solidFill>
              </a:rPr>
              <a:t> was the </a:t>
            </a:r>
            <a:r>
              <a:rPr lang="en-US" sz="2200" u="sng" dirty="0">
                <a:solidFill>
                  <a:schemeClr val="bg1"/>
                </a:solidFill>
              </a:rPr>
              <a:t>god of the dead and resurrection.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endParaRPr lang="en-US" sz="21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21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9570" name="Picture 2" descr="The Head of Am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87" y="584511"/>
            <a:ext cx="1899800" cy="329643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4" descr="Egyptian God 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79500"/>
            <a:ext cx="3612000" cy="270900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4" name="Picture 6" descr="Statue of Osir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03017"/>
            <a:ext cx="2393950" cy="35909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905001" y="118242"/>
            <a:ext cx="734899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Iv. Culture of Mesopotamia &amp;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egypt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546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747838" y="917576"/>
            <a:ext cx="3509962" cy="51022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Isis</a:t>
            </a: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was a </a:t>
            </a:r>
            <a:r>
              <a:rPr lang="en-US" altLang="en-US" sz="20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fertility goddess and a mother goddess. 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sz="20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Ma’at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was the representation of moral and physical law. Some scholars consider her the </a:t>
            </a:r>
            <a:r>
              <a:rPr lang="en-US" sz="20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important goddess of Ancient Egypt.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20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sz="20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Ma’at’s</a:t>
            </a:r>
            <a:r>
              <a:rPr lang="en-US" sz="20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worship spread throughout Egypt because she helped judge the dead.</a:t>
            </a:r>
          </a:p>
          <a:p>
            <a:pPr>
              <a:defRPr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8546" name="Picture 2" descr="Hath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7055"/>
            <a:ext cx="2438400" cy="32534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8" name="Picture 4" descr="Sarcophagus with Ma'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548" y="3769060"/>
            <a:ext cx="2939653" cy="25995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0" name="Picture 6" descr="Isi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049" y="2133601"/>
            <a:ext cx="2283061" cy="30468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05001" y="118242"/>
            <a:ext cx="734899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Iv. Culture of Mesopotamia &amp;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egypt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633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1617664" y="703264"/>
            <a:ext cx="9050337" cy="28781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1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Anubis</a:t>
            </a:r>
            <a:r>
              <a:rPr lang="en-US" altLang="en-US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is the </a:t>
            </a:r>
            <a:r>
              <a:rPr lang="en-US" altLang="en-US" sz="21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 of death and dying</a:t>
            </a:r>
            <a:r>
              <a:rPr lang="en-US" altLang="en-US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en-US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is also considered to be the god of the underworld.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sz="21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Seth</a:t>
            </a:r>
            <a:r>
              <a:rPr lang="en-US" altLang="en-US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was the </a:t>
            </a:r>
            <a:r>
              <a:rPr lang="en-US" altLang="en-US" sz="21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 of evil and darkness</a:t>
            </a:r>
            <a:r>
              <a:rPr lang="en-US" altLang="en-US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en-US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people regarded the color red as an evil color because of its connection to Set.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1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Horus</a:t>
            </a:r>
            <a:r>
              <a:rPr lang="en-US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was a </a:t>
            </a:r>
            <a:r>
              <a:rPr lang="en-US" sz="21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 god and the king of the gods.</a:t>
            </a:r>
            <a:r>
              <a:rPr lang="en-US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“The living Horus” was one of the pharaoh’s titles 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 emblem was the falcon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en-US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7522" name="Picture 2" descr="Horus - Temple of Seti 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581401"/>
            <a:ext cx="2115971" cy="3117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4" descr="Relief of god Set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9" y="3648590"/>
            <a:ext cx="2236593" cy="2982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6" name="Picture 6" descr="Anubis Reconstructing Osir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511" y="3812820"/>
            <a:ext cx="3528768" cy="1975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05001" y="118242"/>
            <a:ext cx="734899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Iv. Culture of Mesopotamia &amp;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egypt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870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703263"/>
            <a:ext cx="8001000" cy="1384300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kern="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The Israelites (Hebrews-Jewish) in Palestine were the 1</a:t>
            </a:r>
            <a:r>
              <a:rPr lang="en-US" altLang="en-US" sz="2800" kern="0" baseline="300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altLang="en-US" sz="2800" kern="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group in history to be </a:t>
            </a:r>
            <a:r>
              <a:rPr lang="en-US" altLang="en-US" sz="2800" u="sng" kern="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monotheistic</a:t>
            </a:r>
            <a:r>
              <a:rPr lang="en-US" altLang="en-US" sz="2800" kern="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– believing in 1 God </a:t>
            </a:r>
          </a:p>
        </p:txBody>
      </p:sp>
      <p:pic>
        <p:nvPicPr>
          <p:cNvPr id="121858" name="Picture 2" descr="Image result for 10 COMMAND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13" y="2362201"/>
            <a:ext cx="5942496" cy="395446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001" y="118242"/>
            <a:ext cx="734899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Iv. Culture of Mesopotamia &amp;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egypt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77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1676400" y="736600"/>
            <a:ext cx="8485188" cy="1341438"/>
          </a:xfrm>
          <a:prstGeom prst="rect">
            <a:avLst/>
          </a:prstGeom>
          <a:solidFill>
            <a:srgbClr val="B7FFB7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600" kern="0" dirty="0">
                <a:solidFill>
                  <a:schemeClr val="bg1"/>
                </a:solidFill>
                <a:ea typeface="Calibri" panose="020F0502020204030204" pitchFamily="34" charset="0"/>
              </a:rPr>
              <a:t>Art and architecture was used as propaganda and to show power – the bigger the structure the more powerful!</a:t>
            </a:r>
          </a:p>
          <a:p>
            <a:pPr marL="457200" lvl="1" indent="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US" altLang="en-US" sz="2600" kern="0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561106" y="3956031"/>
            <a:ext cx="4961574" cy="28095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2" name="7-Point Star 1"/>
          <p:cNvSpPr/>
          <p:nvPr/>
        </p:nvSpPr>
        <p:spPr bwMode="auto">
          <a:xfrm rot="424251">
            <a:off x="7059613" y="1239839"/>
            <a:ext cx="3910012" cy="3063875"/>
          </a:xfrm>
          <a:prstGeom prst="star7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This is true throughout history – Rome, Napoleon, Hitler, USA – Propaganda is a vital part of advancing power in the world!</a:t>
            </a:r>
          </a:p>
        </p:txBody>
      </p:sp>
      <p:sp>
        <p:nvSpPr>
          <p:cNvPr id="3" name="Right Arrow 2"/>
          <p:cNvSpPr/>
          <p:nvPr/>
        </p:nvSpPr>
        <p:spPr bwMode="auto">
          <a:xfrm rot="12011291">
            <a:off x="6015039" y="1747839"/>
            <a:ext cx="1743075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05001" y="118242"/>
            <a:ext cx="734899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Iv. Culture of Mesopotamia &amp;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egypt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6099" name="Picture 19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4" y="2362200"/>
            <a:ext cx="3582987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46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2" grpId="0" animBg="1" autoUpdateAnimBg="0"/>
      <p:bldP spid="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700088"/>
            <a:ext cx="8686800" cy="1173162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600" kern="0" dirty="0">
                <a:solidFill>
                  <a:schemeClr val="bg1"/>
                </a:solidFill>
                <a:ea typeface="Calibri" panose="020F0502020204030204" pitchFamily="34" charset="0"/>
              </a:rPr>
              <a:t>At </a:t>
            </a:r>
            <a:r>
              <a:rPr lang="en-US" altLang="en-US" sz="2600" kern="0" dirty="0">
                <a:solidFill>
                  <a:schemeClr val="bg1"/>
                </a:solidFill>
                <a:ea typeface="Calibri" panose="020F0502020204030204" pitchFamily="34" charset="0"/>
              </a:rPr>
              <a:t>the city center was a temple called a </a:t>
            </a:r>
            <a:r>
              <a:rPr lang="en-US" altLang="en-US" sz="2600" u="sng" kern="0" dirty="0">
                <a:solidFill>
                  <a:schemeClr val="bg1"/>
                </a:solidFill>
                <a:ea typeface="Calibri" panose="020F0502020204030204" pitchFamily="34" charset="0"/>
              </a:rPr>
              <a:t>ziggurat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2600" u="sng" kern="0" dirty="0">
                <a:solidFill>
                  <a:schemeClr val="bg1"/>
                </a:solidFill>
                <a:ea typeface="Calibri" panose="020F0502020204030204" pitchFamily="34" charset="0"/>
              </a:rPr>
              <a:t>Ziggurat – </a:t>
            </a:r>
            <a:r>
              <a:rPr lang="en-US" altLang="en-US" sz="2600" kern="0" dirty="0">
                <a:solidFill>
                  <a:schemeClr val="bg1"/>
                </a:solidFill>
                <a:ea typeface="Calibri" panose="020F0502020204030204" pitchFamily="34" charset="0"/>
              </a:rPr>
              <a:t>The 1</a:t>
            </a:r>
            <a:r>
              <a:rPr lang="en-US" altLang="en-US" sz="2600" kern="0" baseline="30000" dirty="0">
                <a:solidFill>
                  <a:schemeClr val="bg1"/>
                </a:solidFill>
                <a:ea typeface="Calibri" panose="020F0502020204030204" pitchFamily="34" charset="0"/>
              </a:rPr>
              <a:t>st</a:t>
            </a:r>
            <a:r>
              <a:rPr lang="en-US" altLang="en-US" sz="2600" kern="0" dirty="0">
                <a:solidFill>
                  <a:schemeClr val="bg1"/>
                </a:solidFill>
                <a:ea typeface="Calibri" panose="020F0502020204030204" pitchFamily="34" charset="0"/>
              </a:rPr>
              <a:t> stepped pyramids ever created – possibly for local religious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1" y="118242"/>
            <a:ext cx="734899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Iv. Culture of Mesopotamia &amp;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egypt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9" descr="http://triviumproject.com/wp-content/uploads/2011/11/Actual-View-of-the-Ziggurat-at-Ur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rot="364624">
            <a:off x="2270771" y="2063224"/>
            <a:ext cx="7322220" cy="4419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5113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</Words>
  <Application>Microsoft Office PowerPoint</Application>
  <PresentationFormat>Widescreen</PresentationFormat>
  <Paragraphs>97</Paragraphs>
  <Slides>25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Algerian</vt:lpstr>
      <vt:lpstr>Arial</vt:lpstr>
      <vt:lpstr>Arial Black</vt:lpstr>
      <vt:lpstr>Calibri</vt:lpstr>
      <vt:lpstr>Century Gothic</vt:lpstr>
      <vt:lpstr>Courier New</vt:lpstr>
      <vt:lpstr>Wingdings</vt:lpstr>
      <vt:lpstr>Mesh</vt:lpstr>
      <vt:lpstr>C. Cultural:  Religion, philosophy, education, art, music, literature,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e. economics: agriculture, Industry, money, capitalism, socialism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 Cultural:  Religion, philosophy, education, art, music, literature, architecture</dc:title>
  <dc:creator>Caruso, Josh</dc:creator>
  <cp:lastModifiedBy>Caruso, Josh</cp:lastModifiedBy>
  <cp:revision>1</cp:revision>
  <dcterms:created xsi:type="dcterms:W3CDTF">2019-08-26T17:37:14Z</dcterms:created>
  <dcterms:modified xsi:type="dcterms:W3CDTF">2019-08-26T17:37:25Z</dcterms:modified>
</cp:coreProperties>
</file>