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F771E6-36B1-40AA-87A6-65AC02807FD5}" type="datetimeFigureOut">
              <a:rPr lang="en-US" smtClean="0"/>
              <a:t>4/14/2013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A44E0-2558-46B7-B09C-63D3FEFC5F1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F771E6-36B1-40AA-87A6-65AC02807FD5}"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44E0-2558-46B7-B09C-63D3FEFC5F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13A44E0-2558-46B7-B09C-63D3FEFC5F1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F771E6-36B1-40AA-87A6-65AC02807FD5}"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F771E6-36B1-40AA-87A6-65AC02807FD5}"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13A44E0-2558-46B7-B09C-63D3FEFC5F1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FF771E6-36B1-40AA-87A6-65AC02807FD5}" type="datetimeFigureOut">
              <a:rPr lang="en-US" smtClean="0"/>
              <a:t>4/14/2013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A44E0-2558-46B7-B09C-63D3FEFC5F1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FF771E6-36B1-40AA-87A6-65AC02807FD5}" type="datetimeFigureOut">
              <a:rPr lang="en-US" smtClean="0"/>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44E0-2558-46B7-B09C-63D3FEFC5F1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F771E6-36B1-40AA-87A6-65AC02807FD5}" type="datetimeFigureOut">
              <a:rPr lang="en-US" smtClean="0"/>
              <a:t>4/14/2013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13A44E0-2558-46B7-B09C-63D3FEFC5F1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F771E6-36B1-40AA-87A6-65AC02807FD5}" type="datetimeFigureOut">
              <a:rPr lang="en-US" smtClean="0"/>
              <a:t>4/14/2013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13A44E0-2558-46B7-B09C-63D3FEFC5F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F771E6-36B1-40AA-87A6-65AC02807FD5}" type="datetimeFigureOut">
              <a:rPr lang="en-US" smtClean="0"/>
              <a:t>4/14/2013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13A44E0-2558-46B7-B09C-63D3FEFC5F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13A44E0-2558-46B7-B09C-63D3FEFC5F1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FF771E6-36B1-40AA-87A6-65AC02807FD5}" type="datetimeFigureOut">
              <a:rPr lang="en-US" smtClean="0"/>
              <a:t>4/14/2013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13A44E0-2558-46B7-B09C-63D3FEFC5F1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FF771E6-36B1-40AA-87A6-65AC02807FD5}" type="datetimeFigureOut">
              <a:rPr lang="en-US" smtClean="0"/>
              <a:t>4/14/2013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F771E6-36B1-40AA-87A6-65AC02807FD5}" type="datetimeFigureOut">
              <a:rPr lang="en-US" smtClean="0"/>
              <a:t>4/14/2013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3A44E0-2558-46B7-B09C-63D3FEFC5F1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m/url?sa=i&amp;rct=j&amp;q=&amp;esrc=s&amp;frm=1&amp;source=images&amp;cd=&amp;cad=rja&amp;docid=PuaAgTOBT7fDUM&amp;tbnid=YOlCccjYTbSm9M:&amp;ved=&amp;url=http%3A%2F%2Fwww.docstoc.com%2Fdocs%2F122551054%2FJURY-VERDICT-REPORTS&amp;ei=BwFrUcHUOae3yQGHkIHIBQ&amp;bvm=bv.45175338,d.aWc&amp;psig=AFQjCNG8K99hX5f7UR8LN25S2kiAnr1BRg&amp;ust=1366053512320024"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google.com/url?sa=i&amp;rct=j&amp;q=&amp;esrc=s&amp;frm=1&amp;source=images&amp;cd=&amp;cad=rja&amp;docid=Q3lp2XqDWOYJxM&amp;tbnid=z5-QaSNd1IapLM:&amp;ved=&amp;url=http%3A%2F%2Fblog.sfgate.com%2Fculture%2F2013%2F02%2F06%2Fcrashing-criminal-court%2F&amp;ei=jwFrUeGnJO2byAGjmoC4DA&amp;bvm=bv.45175338,d.aWc&amp;psig=AFQjCNGtZN6QWQPk4RT2VhmYmXHrY17CJg&amp;ust=136605364791523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rbPrmdt_FXKJJM&amp;tbnid=uE_6LFEtsbij9M:&amp;ved=&amp;url=http%3A%2F%2Fwww.theverge.com%2F2012%2F8%2F24%2F3254422%2Fapple-samsung-trial-verdict&amp;ei=BwFrUcHUOae3yQGHkIHIBQ&amp;bvm=bv.45175338,d.aWc&amp;psig=AFQjCNG8K99hX5f7UR8LN25S2kiAnr1BRg&amp;ust=1366053512320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google.com/url?sa=i&amp;rct=j&amp;q=&amp;esrc=s&amp;frm=1&amp;source=images&amp;cd=&amp;cad=rja&amp;docid=yTf1NkOcT_wxYM&amp;tbnid=cPxe4bTLCcSSEM:&amp;ved=&amp;url=http%3A%2F%2Fwww.floridataxattorney-blog.com%2F2012%2F05%2Fspray-tan-murder-defense-holds-water.html&amp;ei=0QBrUfS3GKGJywGmooGgBA&amp;bvm=bv.45175338,d.aWc&amp;psig=AFQjCNHjDPrnbZWDhAupIyCuiWPWChiWKw&amp;ust=1366053457892994"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mericanbar.org/content/aba/groups/public_education/resources/law_related_education_network/glossary/glossary_w.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Steps, vocabulary</a:t>
            </a:r>
            <a:endParaRPr lang="en-US" dirty="0"/>
          </a:p>
        </p:txBody>
      </p:sp>
      <p:sp>
        <p:nvSpPr>
          <p:cNvPr id="2" name="Title 1"/>
          <p:cNvSpPr>
            <a:spLocks noGrp="1"/>
          </p:cNvSpPr>
          <p:nvPr>
            <p:ph type="ctrTitle"/>
          </p:nvPr>
        </p:nvSpPr>
        <p:spPr/>
        <p:txBody>
          <a:bodyPr/>
          <a:lstStyle/>
          <a:p>
            <a:r>
              <a:rPr lang="en-US" dirty="0" smtClean="0">
                <a:latin typeface="Baskerville Old Face" pitchFamily="18" charset="0"/>
              </a:rPr>
              <a:t>TRIAL INFORMATION</a:t>
            </a:r>
            <a:endParaRPr lang="en-US" dirty="0">
              <a:latin typeface="Baskerville Old Face" pitchFamily="18" charset="0"/>
            </a:endParaRPr>
          </a:p>
        </p:txBody>
      </p:sp>
      <p:pic>
        <p:nvPicPr>
          <p:cNvPr id="17410" name="Picture 2" descr="http://img.docstoccdn.com/thumb/orig/122551054.png">
            <a:hlinkClick r:id="rId2"/>
          </p:cNvPr>
          <p:cNvPicPr>
            <a:picLocks noChangeAspect="1" noChangeArrowheads="1"/>
          </p:cNvPicPr>
          <p:nvPr/>
        </p:nvPicPr>
        <p:blipFill>
          <a:blip r:embed="rId3" cstate="print"/>
          <a:srcRect t="12556" r="32754"/>
          <a:stretch>
            <a:fillRect/>
          </a:stretch>
        </p:blipFill>
        <p:spPr bwMode="auto">
          <a:xfrm>
            <a:off x="228600" y="2819400"/>
            <a:ext cx="2209800" cy="3714751"/>
          </a:xfrm>
          <a:prstGeom prst="rect">
            <a:avLst/>
          </a:prstGeom>
          <a:noFill/>
        </p:spPr>
      </p:pic>
      <p:pic>
        <p:nvPicPr>
          <p:cNvPr id="17412" name="Picture 4" descr="http://blog.sfgate.com/culture/files/2013/02/law-and-order-logo-1.jpeg">
            <a:hlinkClick r:id="rId4"/>
          </p:cNvPr>
          <p:cNvPicPr>
            <a:picLocks noChangeAspect="1" noChangeArrowheads="1"/>
          </p:cNvPicPr>
          <p:nvPr/>
        </p:nvPicPr>
        <p:blipFill>
          <a:blip r:embed="rId5" cstate="print"/>
          <a:srcRect/>
          <a:stretch>
            <a:fillRect/>
          </a:stretch>
        </p:blipFill>
        <p:spPr bwMode="auto">
          <a:xfrm>
            <a:off x="4800600" y="3429000"/>
            <a:ext cx="3746500" cy="2809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770" decel="100000"/>
                                        <p:tgtEl>
                                          <p:spTgt spid="17412"/>
                                        </p:tgtEl>
                                      </p:cBhvr>
                                    </p:animEffect>
                                    <p:animScale>
                                      <p:cBhvr>
                                        <p:cTn id="13" dur="770" decel="100000"/>
                                        <p:tgtEl>
                                          <p:spTgt spid="17412"/>
                                        </p:tgtEl>
                                      </p:cBhvr>
                                      <p:from x="10000" y="10000"/>
                                      <p:to x="200000" y="450000"/>
                                    </p:animScale>
                                    <p:animScale>
                                      <p:cBhvr>
                                        <p:cTn id="14" dur="1230" accel="100000" fill="hold">
                                          <p:stCondLst>
                                            <p:cond delay="770"/>
                                          </p:stCondLst>
                                        </p:cTn>
                                        <p:tgtEl>
                                          <p:spTgt spid="17412"/>
                                        </p:tgtEl>
                                      </p:cBhvr>
                                      <p:from x="200000" y="450000"/>
                                      <p:to x="100000" y="100000"/>
                                    </p:animScale>
                                    <p:set>
                                      <p:cBhvr>
                                        <p:cTn id="15" dur="770" fill="hold"/>
                                        <p:tgtEl>
                                          <p:spTgt spid="17412"/>
                                        </p:tgtEl>
                                        <p:attrNameLst>
                                          <p:attrName>ppt_x</p:attrName>
                                        </p:attrNameLst>
                                      </p:cBhvr>
                                      <p:to>
                                        <p:strVal val="(0.5)"/>
                                      </p:to>
                                    </p:set>
                                    <p:anim from="(0.5)" to="(#ppt_x)" calcmode="lin" valueType="num">
                                      <p:cBhvr>
                                        <p:cTn id="16" dur="1230" accel="100000" fill="hold">
                                          <p:stCondLst>
                                            <p:cond delay="770"/>
                                          </p:stCondLst>
                                        </p:cTn>
                                        <p:tgtEl>
                                          <p:spTgt spid="17412"/>
                                        </p:tgtEl>
                                        <p:attrNameLst>
                                          <p:attrName>ppt_x</p:attrName>
                                        </p:attrNameLst>
                                      </p:cBhvr>
                                    </p:anim>
                                    <p:set>
                                      <p:cBhvr>
                                        <p:cTn id="17" dur="770" fill="hold"/>
                                        <p:tgtEl>
                                          <p:spTgt spid="17412"/>
                                        </p:tgtEl>
                                        <p:attrNameLst>
                                          <p:attrName>ppt_y</p:attrName>
                                        </p:attrNameLst>
                                      </p:cBhvr>
                                      <p:to>
                                        <p:strVal val="(#ppt_y+0.4)"/>
                                      </p:to>
                                    </p:set>
                                    <p:anim from="(#ppt_y+0.4)" to="(#ppt_y)" calcmode="lin" valueType="num">
                                      <p:cBhvr>
                                        <p:cTn id="18" dur="1230" accel="100000" fill="hold">
                                          <p:stCondLst>
                                            <p:cond delay="770"/>
                                          </p:stCondLst>
                                        </p:cTn>
                                        <p:tgtEl>
                                          <p:spTgt spid="174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STATEMENTS</a:t>
            </a:r>
            <a:endParaRPr lang="en-US" dirty="0"/>
          </a:p>
        </p:txBody>
      </p:sp>
      <p:sp>
        <p:nvSpPr>
          <p:cNvPr id="3" name="Content Placeholder 2"/>
          <p:cNvSpPr>
            <a:spLocks noGrp="1"/>
          </p:cNvSpPr>
          <p:nvPr>
            <p:ph sz="quarter" idx="1"/>
          </p:nvPr>
        </p:nvSpPr>
        <p:spPr>
          <a:xfrm>
            <a:off x="301752" y="1371600"/>
            <a:ext cx="8503920" cy="5486400"/>
          </a:xfrm>
        </p:spPr>
        <p:txBody>
          <a:bodyPr>
            <a:noAutofit/>
          </a:bodyPr>
          <a:lstStyle/>
          <a:p>
            <a:r>
              <a:rPr lang="en-US" sz="2300" dirty="0" smtClean="0"/>
              <a:t>The lawyers’ closing arguments </a:t>
            </a:r>
            <a:r>
              <a:rPr lang="en-US" sz="2300" dirty="0" smtClean="0"/>
              <a:t>discuss </a:t>
            </a:r>
            <a:r>
              <a:rPr lang="en-US" sz="2300" dirty="0" smtClean="0"/>
              <a:t>the evidence and properly drawn inferences. The lawyers cannot talk about issues outside the case or about evidence that was not presented.</a:t>
            </a:r>
          </a:p>
          <a:p>
            <a:r>
              <a:rPr lang="en-US" sz="2300" dirty="0" smtClean="0"/>
              <a:t>The </a:t>
            </a:r>
            <a:r>
              <a:rPr lang="en-US" sz="2300" dirty="0" smtClean="0"/>
              <a:t>lawyer for the </a:t>
            </a:r>
            <a:r>
              <a:rPr lang="en-US" sz="2300" dirty="0" smtClean="0"/>
              <a:t>prosecution usually </a:t>
            </a:r>
            <a:r>
              <a:rPr lang="en-US" sz="2300" dirty="0" smtClean="0"/>
              <a:t>goes first. The lawyer sums up and comments on the evidence in the most favorable light for his or her side, showing how it proved what he or she had to prove to prevail in the case.</a:t>
            </a:r>
          </a:p>
          <a:p>
            <a:r>
              <a:rPr lang="en-US" sz="2300" dirty="0" smtClean="0"/>
              <a:t>After that side has made its case, the defense then presents its closing arguments. The defense lawyer usually answers statements made in the plaintiff's or government’s argument, points out defects in their case and sums up the facts favorable to his/her client</a:t>
            </a:r>
            <a:r>
              <a:rPr lang="en-US" sz="2300" dirty="0" smtClean="0"/>
              <a:t>.</a:t>
            </a:r>
            <a:endParaRPr lang="en-US" sz="2300" dirty="0" smtClean="0"/>
          </a:p>
          <a:p>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amond(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20000"/>
          </a:bodyPr>
          <a:lstStyle/>
          <a:p>
            <a:r>
              <a:rPr lang="en-US" dirty="0" smtClean="0"/>
              <a:t>If the defendant is </a:t>
            </a:r>
            <a:r>
              <a:rPr lang="en-US" dirty="0" smtClean="0"/>
              <a:t>convicted, </a:t>
            </a:r>
            <a:r>
              <a:rPr lang="en-US" dirty="0" smtClean="0"/>
              <a:t>the judge will set a date for sentencing. Before that time, a pre-sentence investigation will take place to help the judge determine the appropriate sentence from the range of possible sentences set out in the statutes. The pre-sentence investigation may consider the defendant's prior criminal record, family situation, health, work record, and any other relevant factor.</a:t>
            </a:r>
          </a:p>
          <a:p>
            <a:r>
              <a:rPr lang="en-US" dirty="0" smtClean="0"/>
              <a:t>In most states and in the federal courts, only the judge determines the sentence to be imposed. (The main exception is that in most states juries impose sentence in cases where the death penalty is a possibility.) The federal courts and some states have sentencing guidelines to guide judges in determining appropriate sentences and to encourage uniformity.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 Trial</a:t>
            </a:r>
            <a:endParaRPr lang="en-US" dirty="0"/>
          </a:p>
        </p:txBody>
      </p:sp>
      <p:sp>
        <p:nvSpPr>
          <p:cNvPr id="3" name="Content Placeholder 2"/>
          <p:cNvSpPr>
            <a:spLocks noGrp="1"/>
          </p:cNvSpPr>
          <p:nvPr>
            <p:ph sz="quarter" idx="1"/>
          </p:nvPr>
        </p:nvSpPr>
        <p:spPr/>
        <p:txBody>
          <a:bodyPr/>
          <a:lstStyle/>
          <a:p>
            <a:pPr marL="514350" indent="-514350">
              <a:buFont typeface="+mj-lt"/>
              <a:buAutoNum type="arabicParenR"/>
            </a:pPr>
            <a:r>
              <a:rPr lang="en-US" dirty="0" smtClean="0"/>
              <a:t>Judge enters and takes the Bench (all rise)</a:t>
            </a:r>
          </a:p>
          <a:p>
            <a:pPr marL="514350" indent="-514350">
              <a:buFont typeface="+mj-lt"/>
              <a:buAutoNum type="arabicParenR"/>
            </a:pPr>
            <a:r>
              <a:rPr lang="en-US" dirty="0" smtClean="0"/>
              <a:t>Clerk announces the case</a:t>
            </a:r>
          </a:p>
          <a:p>
            <a:pPr marL="514350" indent="-514350">
              <a:buFont typeface="+mj-lt"/>
              <a:buAutoNum type="arabicParenR"/>
            </a:pPr>
            <a:r>
              <a:rPr lang="en-US" dirty="0" smtClean="0"/>
              <a:t>Prosecuting attorneys make opening statement</a:t>
            </a:r>
          </a:p>
          <a:p>
            <a:pPr marL="514350" indent="-514350">
              <a:buFont typeface="+mj-lt"/>
              <a:buAutoNum type="arabicParenR"/>
            </a:pPr>
            <a:r>
              <a:rPr lang="en-US" dirty="0" smtClean="0"/>
              <a:t>Defense attorneys make opening statement</a:t>
            </a:r>
          </a:p>
          <a:p>
            <a:pPr marL="514350" indent="-514350">
              <a:buFont typeface="+mj-lt"/>
              <a:buAutoNum type="arabicParenR"/>
            </a:pPr>
            <a:r>
              <a:rPr lang="en-US" dirty="0" smtClean="0"/>
              <a:t>Prosecutions presents case:</a:t>
            </a:r>
          </a:p>
          <a:p>
            <a:pPr marL="788670" lvl="1" indent="-514350">
              <a:buFont typeface="+mj-lt"/>
              <a:buAutoNum type="arabicParenR"/>
            </a:pPr>
            <a:r>
              <a:rPr lang="en-US" dirty="0" smtClean="0"/>
              <a:t>Prosecution calls 1</a:t>
            </a:r>
            <a:r>
              <a:rPr lang="en-US" baseline="30000" dirty="0" smtClean="0"/>
              <a:t>st</a:t>
            </a:r>
            <a:r>
              <a:rPr lang="en-US" dirty="0" smtClean="0"/>
              <a:t> witness (direct examination)</a:t>
            </a:r>
          </a:p>
          <a:p>
            <a:pPr marL="788670" lvl="1" indent="-514350">
              <a:buFont typeface="+mj-lt"/>
              <a:buAutoNum type="arabicParenR"/>
            </a:pPr>
            <a:r>
              <a:rPr lang="en-US" dirty="0" smtClean="0"/>
              <a:t>Defense cross examines the witness</a:t>
            </a:r>
          </a:p>
          <a:p>
            <a:pPr marL="788670" lvl="1" indent="-514350">
              <a:buFont typeface="+mj-lt"/>
              <a:buAutoNum type="arabicParenR"/>
            </a:pPr>
            <a:r>
              <a:rPr lang="en-US" dirty="0" smtClean="0"/>
              <a:t>Prosecution conducts redirect examination</a:t>
            </a:r>
          </a:p>
          <a:p>
            <a:pPr marL="788670" lvl="1" indent="-514350">
              <a:buFont typeface="+mj-lt"/>
              <a:buAutoNum type="arabicParenR"/>
            </a:pPr>
            <a:r>
              <a:rPr lang="en-US" i="1" dirty="0" smtClean="0"/>
              <a:t>Repeat steps 1-3 for every Prosecution witness</a:t>
            </a:r>
          </a:p>
          <a:p>
            <a:pPr marL="788670" lvl="1" indent="-514350">
              <a:buNone/>
            </a:pPr>
            <a:r>
              <a:rPr lang="en-US" i="1" dirty="0" smtClean="0"/>
              <a:t>	</a:t>
            </a:r>
            <a:r>
              <a:rPr lang="en-US" i="1" dirty="0" smtClean="0"/>
              <a:t>						-continued</a:t>
            </a:r>
          </a:p>
          <a:p>
            <a:pPr marL="788670" lvl="1" indent="-514350">
              <a:buFont typeface="+mj-lt"/>
              <a:buAutoNum type="arabicParenR"/>
            </a:pPr>
            <a:endParaRPr lang="en-US" i="1" dirty="0" smtClean="0"/>
          </a:p>
          <a:p>
            <a:pPr marL="788670" lvl="1" indent="-514350">
              <a:buFont typeface="+mj-lt"/>
              <a:buAutoNum type="arabicParenR"/>
            </a:pPr>
            <a:endParaRPr lang="en-US" i="1" dirty="0" smtClean="0"/>
          </a:p>
          <a:p>
            <a:pPr marL="788670" lvl="1" indent="-514350">
              <a:buFont typeface="+mj-lt"/>
              <a:buAutoNum type="arabicParenR"/>
            </a:pPr>
            <a:endParaRPr lang="en-US" i="1" dirty="0" smtClean="0"/>
          </a:p>
          <a:p>
            <a:pPr marL="788670" lvl="1" indent="-514350">
              <a:buFont typeface="+mj-lt"/>
              <a:buAutoNum type="arabicParenR"/>
            </a:pPr>
            <a:endParaRPr lang="en-US" i="1" dirty="0" smtClean="0"/>
          </a:p>
          <a:p>
            <a:pPr marL="788670" lvl="1" indent="-514350">
              <a:buFont typeface="+mj-lt"/>
              <a:buAutoNum type="arabicParenR"/>
            </a:pPr>
            <a:endParaRPr lang="en-US" i="1" dirty="0" smtClean="0"/>
          </a:p>
          <a:p>
            <a:pPr marL="2617470" lvl="8" indent="-514350">
              <a:buNone/>
            </a:pP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 Trial</a:t>
            </a:r>
            <a:endParaRPr lang="en-US" dirty="0"/>
          </a:p>
        </p:txBody>
      </p:sp>
      <p:sp>
        <p:nvSpPr>
          <p:cNvPr id="3" name="Content Placeholder 2"/>
          <p:cNvSpPr>
            <a:spLocks noGrp="1"/>
          </p:cNvSpPr>
          <p:nvPr>
            <p:ph sz="quarter" idx="1"/>
          </p:nvPr>
        </p:nvSpPr>
        <p:spPr>
          <a:xfrm>
            <a:off x="301752" y="1527048"/>
            <a:ext cx="8503920" cy="4721352"/>
          </a:xfrm>
        </p:spPr>
        <p:txBody>
          <a:bodyPr>
            <a:normAutofit/>
          </a:bodyPr>
          <a:lstStyle/>
          <a:p>
            <a:pPr marL="514350" indent="-514350">
              <a:buFont typeface="+mj-lt"/>
              <a:buAutoNum type="arabicParenR" startAt="6"/>
            </a:pPr>
            <a:r>
              <a:rPr lang="en-US" dirty="0" smtClean="0"/>
              <a:t>Prosecution rests its case</a:t>
            </a:r>
          </a:p>
          <a:p>
            <a:pPr marL="514350" indent="-514350">
              <a:buFont typeface="+mj-lt"/>
              <a:buAutoNum type="arabicParenR" startAt="6"/>
            </a:pPr>
            <a:r>
              <a:rPr lang="en-US" dirty="0" smtClean="0"/>
              <a:t>Defense presents cases:</a:t>
            </a:r>
          </a:p>
          <a:p>
            <a:pPr marL="788670" lvl="1" indent="-514350">
              <a:buFont typeface="+mj-lt"/>
              <a:buAutoNum type="arabicParenR"/>
            </a:pPr>
            <a:r>
              <a:rPr lang="en-US" dirty="0" smtClean="0"/>
              <a:t>Defense calls </a:t>
            </a:r>
            <a:r>
              <a:rPr lang="en-US" dirty="0" smtClean="0"/>
              <a:t>1</a:t>
            </a:r>
            <a:r>
              <a:rPr lang="en-US" baseline="30000" dirty="0" smtClean="0"/>
              <a:t>st</a:t>
            </a:r>
            <a:r>
              <a:rPr lang="en-US" dirty="0" smtClean="0"/>
              <a:t> witness (direct examination)</a:t>
            </a:r>
          </a:p>
          <a:p>
            <a:pPr marL="788670" lvl="1" indent="-514350">
              <a:buFont typeface="+mj-lt"/>
              <a:buAutoNum type="arabicParenR"/>
            </a:pPr>
            <a:r>
              <a:rPr lang="en-US" dirty="0" smtClean="0"/>
              <a:t>Prosecution cross </a:t>
            </a:r>
            <a:r>
              <a:rPr lang="en-US" dirty="0" smtClean="0"/>
              <a:t>examines the witness</a:t>
            </a:r>
          </a:p>
          <a:p>
            <a:pPr marL="788670" lvl="1" indent="-514350">
              <a:buFont typeface="+mj-lt"/>
              <a:buAutoNum type="arabicParenR"/>
            </a:pPr>
            <a:r>
              <a:rPr lang="en-US" dirty="0" smtClean="0"/>
              <a:t>Defense conducts </a:t>
            </a:r>
            <a:r>
              <a:rPr lang="en-US" dirty="0" smtClean="0"/>
              <a:t>redirect examination</a:t>
            </a:r>
          </a:p>
          <a:p>
            <a:pPr marL="788670" lvl="1" indent="-514350">
              <a:buFont typeface="+mj-lt"/>
              <a:buAutoNum type="arabicParenR"/>
            </a:pPr>
            <a:r>
              <a:rPr lang="en-US" i="1" dirty="0" smtClean="0"/>
              <a:t>Repeat steps 1-3 for every </a:t>
            </a:r>
            <a:r>
              <a:rPr lang="en-US" i="1" dirty="0" smtClean="0"/>
              <a:t>Defense witness</a:t>
            </a:r>
          </a:p>
          <a:p>
            <a:pPr marL="514350" indent="-514350">
              <a:buFont typeface="+mj-lt"/>
              <a:buAutoNum type="arabicParenR" startAt="6"/>
            </a:pPr>
            <a:r>
              <a:rPr lang="en-US" dirty="0" smtClean="0"/>
              <a:t>Defense rests its case</a:t>
            </a:r>
          </a:p>
          <a:p>
            <a:pPr marL="514350" indent="-514350">
              <a:buFont typeface="+mj-lt"/>
              <a:buAutoNum type="arabicParenR" startAt="6"/>
            </a:pPr>
            <a:r>
              <a:rPr lang="en-US" dirty="0" smtClean="0"/>
              <a:t>Prosecution makes closing argument</a:t>
            </a:r>
          </a:p>
          <a:p>
            <a:pPr marL="514350" indent="-514350">
              <a:buFont typeface="+mj-lt"/>
              <a:buAutoNum type="arabicParenR" startAt="6"/>
            </a:pPr>
            <a:r>
              <a:rPr lang="en-US" dirty="0" smtClean="0"/>
              <a:t>Defense makes closing argument</a:t>
            </a:r>
          </a:p>
          <a:p>
            <a:pPr marL="514350" indent="-514350">
              <a:buNone/>
            </a:pPr>
            <a:r>
              <a:rPr lang="en-US" dirty="0" smtClean="0"/>
              <a:t>	</a:t>
            </a:r>
            <a:r>
              <a:rPr lang="en-US" dirty="0" smtClean="0"/>
              <a:t>							-continued</a:t>
            </a:r>
            <a:endParaRPr lang="en-US" dirty="0" smtClean="0"/>
          </a:p>
          <a:p>
            <a:pPr marL="788670" lvl="1" indent="-514350">
              <a:buFont typeface="+mj-lt"/>
              <a:buAutoNum type="arabicParenR" startAt="6"/>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80">
                                          <p:stCondLst>
                                            <p:cond delay="0"/>
                                          </p:stCondLst>
                                        </p:cTn>
                                        <p:tgtEl>
                                          <p:spTgt spid="3">
                                            <p:txEl>
                                              <p:pRg st="1" end="1"/>
                                            </p:txEl>
                                          </p:spTgt>
                                        </p:tgtEl>
                                      </p:cBhvr>
                                    </p:animEffect>
                                    <p:anim calcmode="lin" valueType="num">
                                      <p:cBhvr>
                                        <p:cTn id="1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1" end="1"/>
                                            </p:txEl>
                                          </p:spTgt>
                                        </p:tgtEl>
                                      </p:cBhvr>
                                      <p:to x="100000" y="60000"/>
                                    </p:animScale>
                                    <p:animScale>
                                      <p:cBhvr>
                                        <p:cTn id="25" dur="166" decel="50000">
                                          <p:stCondLst>
                                            <p:cond delay="676"/>
                                          </p:stCondLst>
                                        </p:cTn>
                                        <p:tgtEl>
                                          <p:spTgt spid="3">
                                            <p:txEl>
                                              <p:pRg st="1" end="1"/>
                                            </p:txEl>
                                          </p:spTgt>
                                        </p:tgtEl>
                                      </p:cBhvr>
                                      <p:to x="100000" y="100000"/>
                                    </p:animScale>
                                    <p:animScale>
                                      <p:cBhvr>
                                        <p:cTn id="26" dur="26">
                                          <p:stCondLst>
                                            <p:cond delay="1312"/>
                                          </p:stCondLst>
                                        </p:cTn>
                                        <p:tgtEl>
                                          <p:spTgt spid="3">
                                            <p:txEl>
                                              <p:pRg st="1" end="1"/>
                                            </p:txEl>
                                          </p:spTgt>
                                        </p:tgtEl>
                                      </p:cBhvr>
                                      <p:to x="100000" y="80000"/>
                                    </p:animScale>
                                    <p:animScale>
                                      <p:cBhvr>
                                        <p:cTn id="27" dur="166" decel="50000">
                                          <p:stCondLst>
                                            <p:cond delay="1338"/>
                                          </p:stCondLst>
                                        </p:cTn>
                                        <p:tgtEl>
                                          <p:spTgt spid="3">
                                            <p:txEl>
                                              <p:pRg st="1" end="1"/>
                                            </p:txEl>
                                          </p:spTgt>
                                        </p:tgtEl>
                                      </p:cBhvr>
                                      <p:to x="100000" y="100000"/>
                                    </p:animScale>
                                    <p:animScale>
                                      <p:cBhvr>
                                        <p:cTn id="28" dur="26">
                                          <p:stCondLst>
                                            <p:cond delay="1642"/>
                                          </p:stCondLst>
                                        </p:cTn>
                                        <p:tgtEl>
                                          <p:spTgt spid="3">
                                            <p:txEl>
                                              <p:pRg st="1" end="1"/>
                                            </p:txEl>
                                          </p:spTgt>
                                        </p:tgtEl>
                                      </p:cBhvr>
                                      <p:to x="100000" y="90000"/>
                                    </p:animScale>
                                    <p:animScale>
                                      <p:cBhvr>
                                        <p:cTn id="29" dur="166" decel="50000">
                                          <p:stCondLst>
                                            <p:cond delay="1668"/>
                                          </p:stCondLst>
                                        </p:cTn>
                                        <p:tgtEl>
                                          <p:spTgt spid="3">
                                            <p:txEl>
                                              <p:pRg st="1" end="1"/>
                                            </p:txEl>
                                          </p:spTgt>
                                        </p:tgtEl>
                                      </p:cBhvr>
                                      <p:to x="100000" y="100000"/>
                                    </p:animScale>
                                    <p:animScale>
                                      <p:cBhvr>
                                        <p:cTn id="30" dur="26">
                                          <p:stCondLst>
                                            <p:cond delay="1808"/>
                                          </p:stCondLst>
                                        </p:cTn>
                                        <p:tgtEl>
                                          <p:spTgt spid="3">
                                            <p:txEl>
                                              <p:pRg st="1" end="1"/>
                                            </p:txEl>
                                          </p:spTgt>
                                        </p:tgtEl>
                                      </p:cBhvr>
                                      <p:to x="100000" y="95000"/>
                                    </p:animScale>
                                    <p:animScale>
                                      <p:cBhvr>
                                        <p:cTn id="31" dur="166" decel="50000">
                                          <p:stCondLst>
                                            <p:cond delay="1834"/>
                                          </p:stCondLst>
                                        </p:cTn>
                                        <p:tgtEl>
                                          <p:spTgt spid="3">
                                            <p:txEl>
                                              <p:pRg st="1" end="1"/>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Scale>
                                      <p:cBhvr>
                                        <p:cTn id="3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
                                            <p:txEl>
                                              <p:pRg st="2" end="2"/>
                                            </p:txEl>
                                          </p:spTgt>
                                        </p:tgtEl>
                                        <p:attrNameLst>
                                          <p:attrName>ppt_x</p:attrName>
                                          <p:attrName>ppt_y</p:attrName>
                                        </p:attrNameLst>
                                      </p:cBhvr>
                                    </p:animMotion>
                                    <p:animEffect transition="in" filter="fade">
                                      <p:cBhvr>
                                        <p:cTn id="38" dur="1000"/>
                                        <p:tgtEl>
                                          <p:spTgt spid="3">
                                            <p:txEl>
                                              <p:pRg st="2" end="2"/>
                                            </p:txEl>
                                          </p:spTgt>
                                        </p:tgtEl>
                                      </p:cBhvr>
                                    </p:animEffect>
                                  </p:childTnLst>
                                </p:cTn>
                              </p:par>
                              <p:par>
                                <p:cTn id="39" presetID="52" presetClass="entr" presetSubtype="0"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Scale>
                                      <p:cBhvr>
                                        <p:cTn id="4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3">
                                            <p:txEl>
                                              <p:pRg st="3" end="3"/>
                                            </p:txEl>
                                          </p:spTgt>
                                        </p:tgtEl>
                                        <p:attrNameLst>
                                          <p:attrName>ppt_x</p:attrName>
                                          <p:attrName>ppt_y</p:attrName>
                                        </p:attrNameLst>
                                      </p:cBhvr>
                                    </p:animMotion>
                                    <p:animEffect transition="in" filter="fade">
                                      <p:cBhvr>
                                        <p:cTn id="43" dur="1000"/>
                                        <p:tgtEl>
                                          <p:spTgt spid="3">
                                            <p:txEl>
                                              <p:pRg st="3" end="3"/>
                                            </p:txEl>
                                          </p:spTgt>
                                        </p:tgtEl>
                                      </p:cBhvr>
                                    </p:animEffect>
                                  </p:childTnLst>
                                </p:cTn>
                              </p:par>
                              <p:par>
                                <p:cTn id="44" presetID="52" presetClass="entr" presetSubtype="0" fill="hold" nodeType="with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Scale>
                                      <p:cBhvr>
                                        <p:cTn id="46"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3">
                                            <p:txEl>
                                              <p:pRg st="4" end="4"/>
                                            </p:txEl>
                                          </p:spTgt>
                                        </p:tgtEl>
                                        <p:attrNameLst>
                                          <p:attrName>ppt_x</p:attrName>
                                          <p:attrName>ppt_y</p:attrName>
                                        </p:attrNameLst>
                                      </p:cBhvr>
                                    </p:animMotion>
                                    <p:animEffect transition="in" filter="fade">
                                      <p:cBhvr>
                                        <p:cTn id="48" dur="1000"/>
                                        <p:tgtEl>
                                          <p:spTgt spid="3">
                                            <p:txEl>
                                              <p:pRg st="4" end="4"/>
                                            </p:txEl>
                                          </p:spTgt>
                                        </p:tgtEl>
                                      </p:cBhvr>
                                    </p:animEffect>
                                  </p:childTnLst>
                                </p:cTn>
                              </p:par>
                              <p:par>
                                <p:cTn id="49" presetID="52" presetClass="entr" presetSubtype="0"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Scale>
                                      <p:cBhvr>
                                        <p:cTn id="51"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3">
                                            <p:txEl>
                                              <p:pRg st="5" end="5"/>
                                            </p:txEl>
                                          </p:spTgt>
                                        </p:tgtEl>
                                        <p:attrNameLst>
                                          <p:attrName>ppt_x</p:attrName>
                                          <p:attrName>ppt_y</p:attrName>
                                        </p:attrNameLst>
                                      </p:cBhvr>
                                    </p:animMotion>
                                    <p:animEffect transition="in" filter="fade">
                                      <p:cBhvr>
                                        <p:cTn id="53" dur="10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diamond(in)">
                                      <p:cBhvr>
                                        <p:cTn id="58" dur="2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8" presetClass="entr" presetSubtype="0" accel="50000" fill="hold" nodeType="clickEffect">
                                  <p:stCondLst>
                                    <p:cond delay="0"/>
                                  </p:stCondLst>
                                  <p:iterate type="lt">
                                    <p:tmPct val="50000"/>
                                  </p:iterate>
                                  <p:childTnLst>
                                    <p:set>
                                      <p:cBhvr>
                                        <p:cTn id="62" dur="1" fill="hold">
                                          <p:stCondLst>
                                            <p:cond delay="0"/>
                                          </p:stCondLst>
                                        </p:cTn>
                                        <p:tgtEl>
                                          <p:spTgt spid="3">
                                            <p:txEl>
                                              <p:pRg st="7" end="7"/>
                                            </p:txEl>
                                          </p:spTgt>
                                        </p:tgtEl>
                                        <p:attrNameLst>
                                          <p:attrName>style.visibility</p:attrName>
                                        </p:attrNameLst>
                                      </p:cBhvr>
                                      <p:to>
                                        <p:strVal val="visible"/>
                                      </p:to>
                                    </p:set>
                                    <p:set>
                                      <p:cBhvr>
                                        <p:cTn id="63" dur="455" fill="hold">
                                          <p:stCondLst>
                                            <p:cond delay="0"/>
                                          </p:stCondLst>
                                        </p:cTn>
                                        <p:tgtEl>
                                          <p:spTgt spid="3">
                                            <p:txEl>
                                              <p:pRg st="7" end="7"/>
                                            </p:txEl>
                                          </p:spTgt>
                                        </p:tgtEl>
                                        <p:attrNameLst>
                                          <p:attrName>style.rotation</p:attrName>
                                        </p:attrNameLst>
                                      </p:cBhvr>
                                      <p:to>
                                        <p:strVal val="-45.0"/>
                                      </p:to>
                                    </p:set>
                                    <p:anim calcmode="lin" valueType="num">
                                      <p:cBhvr>
                                        <p:cTn id="64" dur="455" fill="hold">
                                          <p:stCondLst>
                                            <p:cond delay="455"/>
                                          </p:stCondLst>
                                        </p:cTn>
                                        <p:tgtEl>
                                          <p:spTgt spid="3">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3">
                                            <p:txEl>
                                              <p:pRg st="7" end="7"/>
                                            </p:txEl>
                                          </p:spTgt>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3">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3">
                                            <p:txEl>
                                              <p:pRg st="7" end="7"/>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blinds(horizontal)">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box(in)">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 Trial</a:t>
            </a:r>
            <a:endParaRPr lang="en-US" dirty="0"/>
          </a:p>
        </p:txBody>
      </p:sp>
      <p:sp>
        <p:nvSpPr>
          <p:cNvPr id="3" name="Content Placeholder 2"/>
          <p:cNvSpPr>
            <a:spLocks noGrp="1"/>
          </p:cNvSpPr>
          <p:nvPr>
            <p:ph sz="quarter" idx="1"/>
          </p:nvPr>
        </p:nvSpPr>
        <p:spPr/>
        <p:txBody>
          <a:bodyPr/>
          <a:lstStyle/>
          <a:p>
            <a:pPr marL="514350" indent="-514350">
              <a:buFont typeface="+mj-lt"/>
              <a:buAutoNum type="arabicParenR" startAt="11"/>
            </a:pPr>
            <a:r>
              <a:rPr lang="en-US" dirty="0" smtClean="0"/>
              <a:t>Jury instructions by the Judge</a:t>
            </a:r>
          </a:p>
          <a:p>
            <a:pPr marL="514350" indent="-514350">
              <a:buFont typeface="+mj-lt"/>
              <a:buAutoNum type="arabicParenR" startAt="11"/>
            </a:pPr>
            <a:r>
              <a:rPr lang="en-US" dirty="0" smtClean="0"/>
              <a:t>Jury deliberations (in the hall way)</a:t>
            </a:r>
          </a:p>
          <a:p>
            <a:pPr marL="514350" indent="-514350">
              <a:buFont typeface="+mj-lt"/>
              <a:buAutoNum type="arabicParenR" startAt="11"/>
            </a:pPr>
            <a:r>
              <a:rPr lang="en-US" dirty="0" smtClean="0"/>
              <a:t>Verdict (made by the jury, handed to the bailiff, announced by the judge)</a:t>
            </a:r>
          </a:p>
          <a:p>
            <a:pPr marL="514350" indent="-514350">
              <a:buFont typeface="+mj-lt"/>
              <a:buAutoNum type="arabicParenR" startAt="11"/>
            </a:pPr>
            <a:r>
              <a:rPr lang="en-US" dirty="0" smtClean="0"/>
              <a:t>Sentence (given by the</a:t>
            </a:r>
          </a:p>
          <a:p>
            <a:pPr marL="514350" indent="-514350">
              <a:buNone/>
            </a:pPr>
            <a:r>
              <a:rPr lang="en-US" dirty="0" smtClean="0"/>
              <a:t>	judge)</a:t>
            </a:r>
            <a:endParaRPr lang="en-US" dirty="0"/>
          </a:p>
        </p:txBody>
      </p:sp>
      <p:pic>
        <p:nvPicPr>
          <p:cNvPr id="2050" name="Picture 2" descr="http://assets.sbnation.com/assets/1314215/avs_jury_hands_in_the_verdict_560.jpg">
            <a:hlinkClick r:id="rId2"/>
          </p:cNvPr>
          <p:cNvPicPr>
            <a:picLocks noChangeAspect="1" noChangeArrowheads="1"/>
          </p:cNvPicPr>
          <p:nvPr/>
        </p:nvPicPr>
        <p:blipFill>
          <a:blip r:embed="rId3" cstate="print"/>
          <a:srcRect/>
          <a:stretch>
            <a:fillRect/>
          </a:stretch>
        </p:blipFill>
        <p:spPr bwMode="auto">
          <a:xfrm>
            <a:off x="4648200" y="3390900"/>
            <a:ext cx="4267200" cy="32004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70" decel="100000"/>
                                        <p:tgtEl>
                                          <p:spTgt spid="3">
                                            <p:txEl>
                                              <p:pRg st="1" end="1"/>
                                            </p:txEl>
                                          </p:spTgt>
                                        </p:tgtEl>
                                      </p:cBhvr>
                                    </p:animEffect>
                                    <p:animScale>
                                      <p:cBhvr>
                                        <p:cTn id="13" dur="770" decel="100000"/>
                                        <p:tgtEl>
                                          <p:spTgt spid="3">
                                            <p:txEl>
                                              <p:pRg st="1" end="1"/>
                                            </p:txEl>
                                          </p:spTgt>
                                        </p:tgtEl>
                                      </p:cBhvr>
                                      <p:from x="10000" y="10000"/>
                                      <p:to x="200000" y="450000"/>
                                    </p:animScale>
                                    <p:animScale>
                                      <p:cBhvr>
                                        <p:cTn id="14" dur="1230" accel="100000" fill="hold">
                                          <p:stCondLst>
                                            <p:cond delay="770"/>
                                          </p:stCondLst>
                                        </p:cTn>
                                        <p:tgtEl>
                                          <p:spTgt spid="3">
                                            <p:txEl>
                                              <p:pRg st="1" end="1"/>
                                            </p:txEl>
                                          </p:spTgt>
                                        </p:tgtEl>
                                      </p:cBhvr>
                                      <p:from x="200000" y="450000"/>
                                      <p:to x="100000" y="100000"/>
                                    </p:animScale>
                                    <p:set>
                                      <p:cBhvr>
                                        <p:cTn id="15" dur="770" fill="hold"/>
                                        <p:tgtEl>
                                          <p:spTgt spid="3">
                                            <p:txEl>
                                              <p:pRg st="1" end="1"/>
                                            </p:txEl>
                                          </p:spTgt>
                                        </p:tgtEl>
                                        <p:attrNameLst>
                                          <p:attrName>ppt_x</p:attrName>
                                        </p:attrNameLst>
                                      </p:cBhvr>
                                      <p:to>
                                        <p:strVal val="(0.5)"/>
                                      </p:to>
                                    </p:set>
                                    <p:anim from="(0.5)" to="(#ppt_x)" calcmode="lin" valueType="num">
                                      <p:cBhvr>
                                        <p:cTn id="16" dur="1230" accel="100000" fill="hold">
                                          <p:stCondLst>
                                            <p:cond delay="770"/>
                                          </p:stCondLst>
                                        </p:cTn>
                                        <p:tgtEl>
                                          <p:spTgt spid="3">
                                            <p:txEl>
                                              <p:pRg st="1" end="1"/>
                                            </p:txEl>
                                          </p:spTgt>
                                        </p:tgtEl>
                                        <p:attrNameLst>
                                          <p:attrName>ppt_x</p:attrName>
                                        </p:attrNameLst>
                                      </p:cBhvr>
                                    </p:anim>
                                    <p:set>
                                      <p:cBhvr>
                                        <p:cTn id="17" dur="770" fill="hold"/>
                                        <p:tgtEl>
                                          <p:spTgt spid="3">
                                            <p:txEl>
                                              <p:pRg st="1" end="1"/>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1" end="1"/>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nodeType="clickEffect">
                                  <p:stCondLst>
                                    <p:cond delay="0"/>
                                  </p:stCondLst>
                                  <p:iterate type="lt">
                                    <p:tmPct val="50000"/>
                                  </p:iterate>
                                  <p:childTnLst>
                                    <p:set>
                                      <p:cBhvr>
                                        <p:cTn id="22" dur="1" fill="hold">
                                          <p:stCondLst>
                                            <p:cond delay="0"/>
                                          </p:stCondLst>
                                        </p:cTn>
                                        <p:tgtEl>
                                          <p:spTgt spid="3">
                                            <p:txEl>
                                              <p:pRg st="2" end="2"/>
                                            </p:txEl>
                                          </p:spTgt>
                                        </p:tgtEl>
                                        <p:attrNameLst>
                                          <p:attrName>style.visibility</p:attrName>
                                        </p:attrNameLst>
                                      </p:cBhvr>
                                      <p:to>
                                        <p:strVal val="visible"/>
                                      </p:to>
                                    </p:set>
                                    <p:set>
                                      <p:cBhvr>
                                        <p:cTn id="23" dur="455" fill="hold">
                                          <p:stCondLst>
                                            <p:cond delay="0"/>
                                          </p:stCondLst>
                                        </p:cTn>
                                        <p:tgtEl>
                                          <p:spTgt spid="3">
                                            <p:txEl>
                                              <p:pRg st="2" end="2"/>
                                            </p:txEl>
                                          </p:spTgt>
                                        </p:tgtEl>
                                        <p:attrNameLst>
                                          <p:attrName>style.rotation</p:attrName>
                                        </p:attrNameLst>
                                      </p:cBhvr>
                                      <p:to>
                                        <p:strVal val="-45.0"/>
                                      </p:to>
                                    </p:set>
                                    <p:anim calcmode="lin" valueType="num">
                                      <p:cBhvr>
                                        <p:cTn id="24"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Scale>
                                      <p:cBhvr>
                                        <p:cTn id="32" dur="1000" decel="50000" fill="hold">
                                          <p:stCondLst>
                                            <p:cond delay="0"/>
                                          </p:stCondLst>
                                        </p:cTn>
                                        <p:tgtEl>
                                          <p:spTgt spid="20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2050"/>
                                        </p:tgtEl>
                                        <p:attrNameLst>
                                          <p:attrName>ppt_x</p:attrName>
                                          <p:attrName>ppt_y</p:attrName>
                                        </p:attrNameLst>
                                      </p:cBhvr>
                                    </p:animMotion>
                                    <p:animEffect transition="in" filter="fade">
                                      <p:cBhvr>
                                        <p:cTn id="34" dur="1000"/>
                                        <p:tgtEl>
                                          <p:spTgt spid="205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blinds(horizontal)">
                                      <p:cBhvr>
                                        <p:cTn id="39" dur="500"/>
                                        <p:tgtEl>
                                          <p:spTgt spid="3">
                                            <p:txEl>
                                              <p:pRg st="3" end="3"/>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linds(horizontal)">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3810000"/>
            <a:ext cx="1752600" cy="2514600"/>
          </a:xfrm>
        </p:spPr>
        <p:txBody>
          <a:bodyPr/>
          <a:lstStyle/>
          <a:p>
            <a:r>
              <a:rPr lang="en-US" dirty="0" smtClean="0"/>
              <a:t>Lets look at your handout…</a:t>
            </a:r>
            <a:endParaRPr lang="en-US" dirty="0"/>
          </a:p>
        </p:txBody>
      </p:sp>
      <p:sp>
        <p:nvSpPr>
          <p:cNvPr id="3" name="Title 2"/>
          <p:cNvSpPr>
            <a:spLocks noGrp="1"/>
          </p:cNvSpPr>
          <p:nvPr>
            <p:ph type="ctrTitle"/>
          </p:nvPr>
        </p:nvSpPr>
        <p:spPr/>
        <p:txBody>
          <a:bodyPr/>
          <a:lstStyle/>
          <a:p>
            <a:r>
              <a:rPr lang="en-US" dirty="0" smtClean="0"/>
              <a:t>NOW… a detailed explanation of each step</a:t>
            </a:r>
            <a:endParaRPr lang="en-US" dirty="0"/>
          </a:p>
        </p:txBody>
      </p:sp>
      <p:pic>
        <p:nvPicPr>
          <p:cNvPr id="1026" name="Picture 2" descr="http://www.floridataxattorney-blog.com/jury%20trial.gif">
            <a:hlinkClick r:id="rId2"/>
          </p:cNvPr>
          <p:cNvPicPr>
            <a:picLocks noChangeAspect="1" noChangeArrowheads="1"/>
          </p:cNvPicPr>
          <p:nvPr/>
        </p:nvPicPr>
        <p:blipFill>
          <a:blip r:embed="rId3" cstate="print"/>
          <a:srcRect/>
          <a:stretch>
            <a:fillRect/>
          </a:stretch>
        </p:blipFill>
        <p:spPr bwMode="auto">
          <a:xfrm>
            <a:off x="2057400" y="2590800"/>
            <a:ext cx="5019675" cy="40195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770" decel="100000"/>
                                        <p:tgtEl>
                                          <p:spTgt spid="2">
                                            <p:txEl>
                                              <p:pRg st="0" end="0"/>
                                            </p:txEl>
                                          </p:spTgt>
                                        </p:tgtEl>
                                      </p:cBhvr>
                                    </p:animEffect>
                                    <p:animScale>
                                      <p:cBhvr>
                                        <p:cTn id="13" dur="770" decel="100000"/>
                                        <p:tgtEl>
                                          <p:spTgt spid="2">
                                            <p:txEl>
                                              <p:pRg st="0" end="0"/>
                                            </p:txEl>
                                          </p:spTgt>
                                        </p:tgtEl>
                                      </p:cBhvr>
                                      <p:from x="10000" y="10000"/>
                                      <p:to x="200000" y="450000"/>
                                    </p:animScale>
                                    <p:animScale>
                                      <p:cBhvr>
                                        <p:cTn id="14" dur="1230" accel="100000" fill="hold">
                                          <p:stCondLst>
                                            <p:cond delay="770"/>
                                          </p:stCondLst>
                                        </p:cTn>
                                        <p:tgtEl>
                                          <p:spTgt spid="2">
                                            <p:txEl>
                                              <p:pRg st="0" end="0"/>
                                            </p:txEl>
                                          </p:spTgt>
                                        </p:tgtEl>
                                      </p:cBhvr>
                                      <p:from x="200000" y="450000"/>
                                      <p:to x="100000" y="100000"/>
                                    </p:animScale>
                                    <p:set>
                                      <p:cBhvr>
                                        <p:cTn id="15" dur="770" fill="hold"/>
                                        <p:tgtEl>
                                          <p:spTgt spid="2">
                                            <p:txEl>
                                              <p:pRg st="0" end="0"/>
                                            </p:txEl>
                                          </p:spTgt>
                                        </p:tgtEl>
                                        <p:attrNameLst>
                                          <p:attrName>ppt_x</p:attrName>
                                        </p:attrNameLst>
                                      </p:cBhvr>
                                      <p:to>
                                        <p:strVal val="(0.5)"/>
                                      </p:to>
                                    </p:set>
                                    <p:anim from="(0.5)" to="(#ppt_x)" calcmode="lin" valueType="num">
                                      <p:cBhvr>
                                        <p:cTn id="16" dur="1230" accel="100000" fill="hold">
                                          <p:stCondLst>
                                            <p:cond delay="770"/>
                                          </p:stCondLst>
                                        </p:cTn>
                                        <p:tgtEl>
                                          <p:spTgt spid="2">
                                            <p:txEl>
                                              <p:pRg st="0" end="0"/>
                                            </p:txEl>
                                          </p:spTgt>
                                        </p:tgtEl>
                                        <p:attrNameLst>
                                          <p:attrName>ppt_x</p:attrName>
                                        </p:attrNameLst>
                                      </p:cBhvr>
                                    </p:anim>
                                    <p:set>
                                      <p:cBhvr>
                                        <p:cTn id="17" dur="770" fill="hold"/>
                                        <p:tgtEl>
                                          <p:spTgt spid="2">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2">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STATEMENTS</a:t>
            </a:r>
            <a:endParaRPr lang="en-US" dirty="0"/>
          </a:p>
        </p:txBody>
      </p:sp>
      <p:sp>
        <p:nvSpPr>
          <p:cNvPr id="3" name="Content Placeholder 2"/>
          <p:cNvSpPr>
            <a:spLocks noGrp="1"/>
          </p:cNvSpPr>
          <p:nvPr>
            <p:ph sz="quarter" idx="1"/>
          </p:nvPr>
        </p:nvSpPr>
        <p:spPr/>
        <p:txBody>
          <a:bodyPr/>
          <a:lstStyle/>
          <a:p>
            <a:r>
              <a:rPr lang="en-US" dirty="0" smtClean="0"/>
              <a:t>The purpose of opening statements by each side is to tell jurors something about the case they will be hearing. The opening statements must be confined to facts that will be proved by the evidence, and cannot be argumentative.</a:t>
            </a:r>
          </a:p>
          <a:p>
            <a:r>
              <a:rPr lang="en-US" dirty="0" smtClean="0"/>
              <a:t>The trial begins with the opening statement of the party with the </a:t>
            </a:r>
            <a:r>
              <a:rPr lang="en-US" b="1" dirty="0" smtClean="0"/>
              <a:t>burden of proof</a:t>
            </a:r>
            <a:r>
              <a:rPr lang="en-US" dirty="0" smtClean="0"/>
              <a:t>. This is the party that brought the case to court--the government in a criminal prosecution or the plaintiff in a civil case--and has to prove its case in order to prevail.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EXAMINATION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Lawyers for </a:t>
            </a:r>
            <a:r>
              <a:rPr lang="en-US" dirty="0" smtClean="0"/>
              <a:t>the prosecution begin </a:t>
            </a:r>
            <a:r>
              <a:rPr lang="en-US" dirty="0" smtClean="0"/>
              <a:t>the presentation of evidence by calling </a:t>
            </a:r>
            <a:r>
              <a:rPr lang="en-US" b="1" dirty="0" smtClean="0">
                <a:hlinkClick r:id="rId2"/>
              </a:rPr>
              <a:t>witnesses</a:t>
            </a:r>
            <a:r>
              <a:rPr lang="en-US" b="1" dirty="0" smtClean="0"/>
              <a:t> </a:t>
            </a:r>
            <a:r>
              <a:rPr lang="en-US" dirty="0" smtClean="0"/>
              <a:t>. </a:t>
            </a:r>
            <a:r>
              <a:rPr lang="en-US" dirty="0" smtClean="0"/>
              <a:t>Direct examination may elicit both direct and circumstantial evidence. Witnesses may testify to matters of fact, and in some instances provide opinions. They also may be called to identify documents, pictures or other items introduced into evidence.</a:t>
            </a:r>
          </a:p>
          <a:p>
            <a:r>
              <a:rPr lang="en-US" dirty="0" smtClean="0"/>
              <a:t>Generally witnesses cannot state opinions or give conclusions unless they are experts or are especially qualified to do so. Witnesses qualified in a particular field as </a:t>
            </a:r>
            <a:r>
              <a:rPr lang="en-US" b="1" dirty="0" smtClean="0"/>
              <a:t>expert witnesses</a:t>
            </a:r>
            <a:r>
              <a:rPr lang="en-US" dirty="0" smtClean="0"/>
              <a:t> may give their opinion based on the facts in evidence and may give the reason for that opinion.</a:t>
            </a:r>
          </a:p>
          <a:p>
            <a:r>
              <a:rPr lang="en-US" dirty="0" smtClean="0"/>
              <a:t>Lawyers generally may not ask </a:t>
            </a:r>
            <a:r>
              <a:rPr lang="en-US" b="1" dirty="0" smtClean="0"/>
              <a:t>leading questions</a:t>
            </a:r>
            <a:r>
              <a:rPr lang="en-US" dirty="0" smtClean="0"/>
              <a:t> of their own witnesses. Leading questions are questions that suggest the answers desired, in effect prompting the witness. An example is, "Isn't it true that you saw John waiting across the street before his wife came home?"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t>
            </a:r>
            <a:r>
              <a:rPr lang="en-US" dirty="0" smtClean="0"/>
              <a:t>EXAMINATION - OBJECTIONS</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r>
              <a:rPr lang="en-US" b="1" u="sng" dirty="0" smtClean="0"/>
              <a:t>Objections</a:t>
            </a:r>
            <a:r>
              <a:rPr lang="en-US" dirty="0" smtClean="0"/>
              <a:t> may be made by the opposing counsel for many reasons under the rules of </a:t>
            </a:r>
            <a:r>
              <a:rPr lang="en-US" dirty="0" smtClean="0"/>
              <a:t>evidence</a:t>
            </a:r>
            <a:r>
              <a:rPr lang="en-US" dirty="0" smtClean="0"/>
              <a:t> </a:t>
            </a:r>
            <a:r>
              <a:rPr lang="en-US" dirty="0" smtClean="0"/>
              <a:t>… (Lawyers will get a handout on examples of these)</a:t>
            </a:r>
            <a:endParaRPr lang="en-US" dirty="0" smtClean="0"/>
          </a:p>
          <a:p>
            <a:r>
              <a:rPr lang="en-US" dirty="0" smtClean="0"/>
              <a:t>Most courts require a specific legal reason be given for an objection. Usually, the judge will immediately either </a:t>
            </a:r>
            <a:r>
              <a:rPr lang="en-US" b="1" u="sng" dirty="0" smtClean="0"/>
              <a:t>sustain</a:t>
            </a:r>
            <a:r>
              <a:rPr lang="en-US" dirty="0" smtClean="0"/>
              <a:t> or </a:t>
            </a:r>
            <a:r>
              <a:rPr lang="en-US" b="1" u="sng" dirty="0" smtClean="0"/>
              <a:t>overrule</a:t>
            </a:r>
            <a:r>
              <a:rPr lang="en-US" dirty="0" smtClean="0"/>
              <a:t> the objection. </a:t>
            </a:r>
            <a:endParaRPr lang="en-US" dirty="0" smtClean="0"/>
          </a:p>
          <a:p>
            <a:pPr lvl="2"/>
            <a:r>
              <a:rPr lang="en-US" dirty="0" smtClean="0"/>
              <a:t>If </a:t>
            </a:r>
            <a:r>
              <a:rPr lang="en-US" dirty="0" smtClean="0"/>
              <a:t>the objection is sustained, the lawyer must re-phrase the question in a proper form or ask another question. </a:t>
            </a:r>
            <a:endParaRPr lang="en-US" dirty="0" smtClean="0"/>
          </a:p>
          <a:p>
            <a:pPr lvl="2"/>
            <a:r>
              <a:rPr lang="en-US" dirty="0" smtClean="0"/>
              <a:t>If </a:t>
            </a:r>
            <a:r>
              <a:rPr lang="en-US" dirty="0" smtClean="0"/>
              <a:t>the objection is overruled and the witness answers the question, the lawyer who raised the objection may appeal the judge's ruling after the trial is over</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770" decel="100000"/>
                                        <p:tgtEl>
                                          <p:spTgt spid="3">
                                            <p:txEl>
                                              <p:pRg st="2" end="2"/>
                                            </p:txEl>
                                          </p:spTgt>
                                        </p:tgtEl>
                                      </p:cBhvr>
                                    </p:animEffect>
                                    <p:animScale>
                                      <p:cBhvr>
                                        <p:cTn id="24" dur="770" decel="100000"/>
                                        <p:tgtEl>
                                          <p:spTgt spid="3">
                                            <p:txEl>
                                              <p:pRg st="2" end="2"/>
                                            </p:txEl>
                                          </p:spTgt>
                                        </p:tgtEl>
                                      </p:cBhvr>
                                      <p:from x="10000" y="10000"/>
                                      <p:to x="200000" y="450000"/>
                                    </p:animScale>
                                    <p:animScale>
                                      <p:cBhvr>
                                        <p:cTn id="25" dur="1230" accel="100000" fill="hold">
                                          <p:stCondLst>
                                            <p:cond delay="770"/>
                                          </p:stCondLst>
                                        </p:cTn>
                                        <p:tgtEl>
                                          <p:spTgt spid="3">
                                            <p:txEl>
                                              <p:pRg st="2" end="2"/>
                                            </p:txEl>
                                          </p:spTgt>
                                        </p:tgtEl>
                                      </p:cBhvr>
                                      <p:from x="200000" y="450000"/>
                                      <p:to x="100000" y="100000"/>
                                    </p:animScale>
                                    <p:set>
                                      <p:cBhvr>
                                        <p:cTn id="26" dur="770" fill="hold"/>
                                        <p:tgtEl>
                                          <p:spTgt spid="3">
                                            <p:txEl>
                                              <p:pRg st="2" end="2"/>
                                            </p:txEl>
                                          </p:spTgt>
                                        </p:tgtEl>
                                        <p:attrNameLst>
                                          <p:attrName>ppt_x</p:attrName>
                                        </p:attrNameLst>
                                      </p:cBhvr>
                                      <p:to>
                                        <p:strVal val="(0.5)"/>
                                      </p:to>
                                    </p:set>
                                    <p:anim from="(0.5)" to="(#ppt_x)" calcmode="lin" valueType="num">
                                      <p:cBhvr>
                                        <p:cTn id="27" dur="1230" accel="100000" fill="hold">
                                          <p:stCondLst>
                                            <p:cond delay="770"/>
                                          </p:stCondLst>
                                        </p:cTn>
                                        <p:tgtEl>
                                          <p:spTgt spid="3">
                                            <p:txEl>
                                              <p:pRg st="2" end="2"/>
                                            </p:txEl>
                                          </p:spTgt>
                                        </p:tgtEl>
                                        <p:attrNameLst>
                                          <p:attrName>ppt_x</p:attrName>
                                        </p:attrNameLst>
                                      </p:cBhvr>
                                    </p:anim>
                                    <p:set>
                                      <p:cBhvr>
                                        <p:cTn id="28" dur="770" fill="hold"/>
                                        <p:tgtEl>
                                          <p:spTgt spid="3">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3">
                                            <p:txEl>
                                              <p:pRg st="2" end="2"/>
                                            </p:txEl>
                                          </p:spTgt>
                                        </p:tgtEl>
                                        <p:attrNameLst>
                                          <p:attrName>ppt_y</p:attrName>
                                        </p:attrNameLst>
                                      </p:cBhvr>
                                    </p:anim>
                                  </p:childTnLst>
                                </p:cTn>
                              </p:par>
                              <p:par>
                                <p:cTn id="30" presetID="51"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770" decel="100000"/>
                                        <p:tgtEl>
                                          <p:spTgt spid="3">
                                            <p:txEl>
                                              <p:pRg st="3" end="3"/>
                                            </p:txEl>
                                          </p:spTgt>
                                        </p:tgtEl>
                                      </p:cBhvr>
                                    </p:animEffect>
                                    <p:animScale>
                                      <p:cBhvr>
                                        <p:cTn id="33" dur="770" decel="100000"/>
                                        <p:tgtEl>
                                          <p:spTgt spid="3">
                                            <p:txEl>
                                              <p:pRg st="3" end="3"/>
                                            </p:txEl>
                                          </p:spTgt>
                                        </p:tgtEl>
                                      </p:cBhvr>
                                      <p:from x="10000" y="10000"/>
                                      <p:to x="200000" y="450000"/>
                                    </p:animScale>
                                    <p:animScale>
                                      <p:cBhvr>
                                        <p:cTn id="34" dur="1230" accel="100000" fill="hold">
                                          <p:stCondLst>
                                            <p:cond delay="770"/>
                                          </p:stCondLst>
                                        </p:cTn>
                                        <p:tgtEl>
                                          <p:spTgt spid="3">
                                            <p:txEl>
                                              <p:pRg st="3" end="3"/>
                                            </p:txEl>
                                          </p:spTgt>
                                        </p:tgtEl>
                                      </p:cBhvr>
                                      <p:from x="200000" y="450000"/>
                                      <p:to x="100000" y="100000"/>
                                    </p:animScale>
                                    <p:set>
                                      <p:cBhvr>
                                        <p:cTn id="35" dur="770" fill="hold"/>
                                        <p:tgtEl>
                                          <p:spTgt spid="3">
                                            <p:txEl>
                                              <p:pRg st="3" end="3"/>
                                            </p:txEl>
                                          </p:spTgt>
                                        </p:tgtEl>
                                        <p:attrNameLst>
                                          <p:attrName>ppt_x</p:attrName>
                                        </p:attrNameLst>
                                      </p:cBhvr>
                                      <p:to>
                                        <p:strVal val="(0.5)"/>
                                      </p:to>
                                    </p:set>
                                    <p:anim from="(0.5)" to="(#ppt_x)" calcmode="lin" valueType="num">
                                      <p:cBhvr>
                                        <p:cTn id="36" dur="1230" accel="100000" fill="hold">
                                          <p:stCondLst>
                                            <p:cond delay="770"/>
                                          </p:stCondLst>
                                        </p:cTn>
                                        <p:tgtEl>
                                          <p:spTgt spid="3">
                                            <p:txEl>
                                              <p:pRg st="3" end="3"/>
                                            </p:txEl>
                                          </p:spTgt>
                                        </p:tgtEl>
                                        <p:attrNameLst>
                                          <p:attrName>ppt_x</p:attrName>
                                        </p:attrNameLst>
                                      </p:cBhvr>
                                    </p:anim>
                                    <p:set>
                                      <p:cBhvr>
                                        <p:cTn id="37" dur="770" fill="hold"/>
                                        <p:tgtEl>
                                          <p:spTgt spid="3">
                                            <p:txEl>
                                              <p:pRg st="3" end="3"/>
                                            </p:txEl>
                                          </p:spTgt>
                                        </p:tgtEl>
                                        <p:attrNameLst>
                                          <p:attrName>ppt_y</p:attrName>
                                        </p:attrNameLst>
                                      </p:cBhvr>
                                      <p:to>
                                        <p:strVal val="(#ppt_y+0.4)"/>
                                      </p:to>
                                    </p:set>
                                    <p:anim from="(#ppt_y+0.4)" to="(#ppt_y)" calcmode="lin" valueType="num">
                                      <p:cBhvr>
                                        <p:cTn id="38"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EXAMINATION</a:t>
            </a:r>
            <a:endParaRPr lang="en-US" dirty="0"/>
          </a:p>
        </p:txBody>
      </p:sp>
      <p:sp>
        <p:nvSpPr>
          <p:cNvPr id="3" name="Content Placeholder 2"/>
          <p:cNvSpPr>
            <a:spLocks noGrp="1"/>
          </p:cNvSpPr>
          <p:nvPr>
            <p:ph sz="quarter" idx="1"/>
          </p:nvPr>
        </p:nvSpPr>
        <p:spPr/>
        <p:txBody>
          <a:bodyPr/>
          <a:lstStyle/>
          <a:p>
            <a:r>
              <a:rPr lang="en-US" dirty="0" smtClean="0"/>
              <a:t>When the lawyer </a:t>
            </a:r>
            <a:r>
              <a:rPr lang="en-US" dirty="0" smtClean="0"/>
              <a:t>Prosecution has </a:t>
            </a:r>
            <a:r>
              <a:rPr lang="en-US" dirty="0" smtClean="0"/>
              <a:t>finished questioning a witness, the lawyer for the defendant may then cross-examine the witness. Cross-examination is generally limited to questioning only on matters that were raised during direct examination. </a:t>
            </a:r>
            <a:endParaRPr lang="en-US" dirty="0" smtClean="0"/>
          </a:p>
          <a:p>
            <a:r>
              <a:rPr lang="en-US" dirty="0" smtClean="0"/>
              <a:t>Leading </a:t>
            </a:r>
            <a:r>
              <a:rPr lang="en-US" dirty="0" smtClean="0"/>
              <a:t>questions may be asked during cross-examination, since the purpose of cross-examination is to test the credibility of statements made during direct examination.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80">
                                          <p:stCondLst>
                                            <p:cond delay="0"/>
                                          </p:stCondLst>
                                        </p:cTn>
                                        <p:tgtEl>
                                          <p:spTgt spid="3">
                                            <p:txEl>
                                              <p:pRg st="1" end="1"/>
                                            </p:txEl>
                                          </p:spTgt>
                                        </p:tgtEl>
                                      </p:cBhvr>
                                    </p:animEffect>
                                    <p:anim calcmode="lin" valueType="num">
                                      <p:cBhvr>
                                        <p:cTn id="1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1" end="1"/>
                                            </p:txEl>
                                          </p:spTgt>
                                        </p:tgtEl>
                                      </p:cBhvr>
                                      <p:to x="100000" y="60000"/>
                                    </p:animScale>
                                    <p:animScale>
                                      <p:cBhvr>
                                        <p:cTn id="20" dur="166" decel="50000">
                                          <p:stCondLst>
                                            <p:cond delay="676"/>
                                          </p:stCondLst>
                                        </p:cTn>
                                        <p:tgtEl>
                                          <p:spTgt spid="3">
                                            <p:txEl>
                                              <p:pRg st="1" end="1"/>
                                            </p:txEl>
                                          </p:spTgt>
                                        </p:tgtEl>
                                      </p:cBhvr>
                                      <p:to x="100000" y="100000"/>
                                    </p:animScale>
                                    <p:animScale>
                                      <p:cBhvr>
                                        <p:cTn id="21" dur="26">
                                          <p:stCondLst>
                                            <p:cond delay="1312"/>
                                          </p:stCondLst>
                                        </p:cTn>
                                        <p:tgtEl>
                                          <p:spTgt spid="3">
                                            <p:txEl>
                                              <p:pRg st="1" end="1"/>
                                            </p:txEl>
                                          </p:spTgt>
                                        </p:tgtEl>
                                      </p:cBhvr>
                                      <p:to x="100000" y="80000"/>
                                    </p:animScale>
                                    <p:animScale>
                                      <p:cBhvr>
                                        <p:cTn id="22" dur="166" decel="50000">
                                          <p:stCondLst>
                                            <p:cond delay="1338"/>
                                          </p:stCondLst>
                                        </p:cTn>
                                        <p:tgtEl>
                                          <p:spTgt spid="3">
                                            <p:txEl>
                                              <p:pRg st="1" end="1"/>
                                            </p:txEl>
                                          </p:spTgt>
                                        </p:tgtEl>
                                      </p:cBhvr>
                                      <p:to x="100000" y="100000"/>
                                    </p:animScale>
                                    <p:animScale>
                                      <p:cBhvr>
                                        <p:cTn id="23" dur="26">
                                          <p:stCondLst>
                                            <p:cond delay="1642"/>
                                          </p:stCondLst>
                                        </p:cTn>
                                        <p:tgtEl>
                                          <p:spTgt spid="3">
                                            <p:txEl>
                                              <p:pRg st="1" end="1"/>
                                            </p:txEl>
                                          </p:spTgt>
                                        </p:tgtEl>
                                      </p:cBhvr>
                                      <p:to x="100000" y="90000"/>
                                    </p:animScale>
                                    <p:animScale>
                                      <p:cBhvr>
                                        <p:cTn id="24" dur="166" decel="50000">
                                          <p:stCondLst>
                                            <p:cond delay="1668"/>
                                          </p:stCondLst>
                                        </p:cTn>
                                        <p:tgtEl>
                                          <p:spTgt spid="3">
                                            <p:txEl>
                                              <p:pRg st="1" end="1"/>
                                            </p:txEl>
                                          </p:spTgt>
                                        </p:tgtEl>
                                      </p:cBhvr>
                                      <p:to x="100000" y="100000"/>
                                    </p:animScale>
                                    <p:animScale>
                                      <p:cBhvr>
                                        <p:cTn id="25" dur="26">
                                          <p:stCondLst>
                                            <p:cond delay="1808"/>
                                          </p:stCondLst>
                                        </p:cTn>
                                        <p:tgtEl>
                                          <p:spTgt spid="3">
                                            <p:txEl>
                                              <p:pRg st="1" end="1"/>
                                            </p:txEl>
                                          </p:spTgt>
                                        </p:tgtEl>
                                      </p:cBhvr>
                                      <p:to x="100000" y="95000"/>
                                    </p:animScale>
                                    <p:animScale>
                                      <p:cBhvr>
                                        <p:cTn id="2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409</TotalTime>
  <Words>842</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TRIAL INFORMATION</vt:lpstr>
      <vt:lpstr>Steps in a Trial</vt:lpstr>
      <vt:lpstr>Steps in a Trial</vt:lpstr>
      <vt:lpstr>Steps in a Trial</vt:lpstr>
      <vt:lpstr>NOW… a detailed explanation of each step</vt:lpstr>
      <vt:lpstr>OPENING STATEMENTS</vt:lpstr>
      <vt:lpstr>DIRECT EXAMINATION</vt:lpstr>
      <vt:lpstr>DIRECT EXAMINATION - OBJECTIONS</vt:lpstr>
      <vt:lpstr>CROSS EXAMINATION</vt:lpstr>
      <vt:lpstr>CLOSING STATEMENTS</vt:lpstr>
      <vt:lpstr>SENTENCING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 INFORMATION</dc:title>
  <dc:creator>Caruso</dc:creator>
  <cp:lastModifiedBy>Caruso</cp:lastModifiedBy>
  <cp:revision>6</cp:revision>
  <dcterms:created xsi:type="dcterms:W3CDTF">2013-04-14T19:01:11Z</dcterms:created>
  <dcterms:modified xsi:type="dcterms:W3CDTF">2013-04-15T01:50:35Z</dcterms:modified>
</cp:coreProperties>
</file>