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66" r:id="rId2"/>
    <p:sldId id="267" r:id="rId3"/>
    <p:sldId id="268" r:id="rId4"/>
    <p:sldId id="284" r:id="rId5"/>
    <p:sldId id="269" r:id="rId6"/>
    <p:sldId id="270" r:id="rId7"/>
    <p:sldId id="271" r:id="rId8"/>
    <p:sldId id="272" r:id="rId9"/>
    <p:sldId id="273" r:id="rId10"/>
    <p:sldId id="274" r:id="rId11"/>
    <p:sldId id="258" r:id="rId12"/>
    <p:sldId id="261" r:id="rId13"/>
    <p:sldId id="259" r:id="rId1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autoAdjust="0"/>
    <p:restoredTop sz="94660"/>
  </p:normalViewPr>
  <p:slideViewPr>
    <p:cSldViewPr>
      <p:cViewPr varScale="1">
        <p:scale>
          <a:sx n="58" d="100"/>
          <a:sy n="58" d="100"/>
        </p:scale>
        <p:origin x="1512"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BEB8DD44-52C2-4D40-825C-CA321DE415AC}" type="datetimeFigureOut">
              <a:rPr lang="en-US" smtClean="0"/>
              <a:t>3/24/2015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8E69DE3-A3C3-4D0C-83EA-825BFCFC64E6}" type="slidenum">
              <a:rPr lang="en-US" smtClean="0"/>
              <a:t>‹#›</a:t>
            </a:fld>
            <a:endParaRPr lang="en-US"/>
          </a:p>
        </p:txBody>
      </p:sp>
    </p:spTree>
    <p:extLst>
      <p:ext uri="{BB962C8B-B14F-4D97-AF65-F5344CB8AC3E}">
        <p14:creationId xmlns:p14="http://schemas.microsoft.com/office/powerpoint/2010/main" val="12435039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D36DD-B68E-4269-98BF-603F65E8670F}"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053F7-FB3C-4141-88BF-CDFF2006F40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D36DD-B68E-4269-98BF-603F65E8670F}"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053F7-FB3C-4141-88BF-CDFF2006F4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D36DD-B68E-4269-98BF-603F65E8670F}"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053F7-FB3C-4141-88BF-CDFF2006F40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D36DD-B68E-4269-98BF-603F65E8670F}"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053F7-FB3C-4141-88BF-CDFF2006F40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D36DD-B68E-4269-98BF-603F65E8670F}"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053F7-FB3C-4141-88BF-CDFF2006F40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AD36DD-B68E-4269-98BF-603F65E8670F}" type="datetimeFigureOut">
              <a:rPr lang="en-US" smtClean="0"/>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053F7-FB3C-4141-88BF-CDFF2006F40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AD36DD-B68E-4269-98BF-603F65E8670F}" type="datetimeFigureOut">
              <a:rPr lang="en-US" smtClean="0"/>
              <a:t>3/24/2015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A053F7-FB3C-4141-88BF-CDFF2006F40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AD36DD-B68E-4269-98BF-603F65E8670F}" type="datetimeFigureOut">
              <a:rPr lang="en-US" smtClean="0"/>
              <a:t>3/24/2015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053F7-FB3C-4141-88BF-CDFF2006F40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D36DD-B68E-4269-98BF-603F65E8670F}" type="datetimeFigureOut">
              <a:rPr lang="en-US" smtClean="0"/>
              <a:t>3/24/2015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A053F7-FB3C-4141-88BF-CDFF2006F40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D36DD-B68E-4269-98BF-603F65E8670F}" type="datetimeFigureOut">
              <a:rPr lang="en-US" smtClean="0"/>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053F7-FB3C-4141-88BF-CDFF2006F40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D36DD-B68E-4269-98BF-603F65E8670F}" type="datetimeFigureOut">
              <a:rPr lang="en-US" smtClean="0"/>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053F7-FB3C-4141-88BF-CDFF2006F40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D36DD-B68E-4269-98BF-603F65E8670F}" type="datetimeFigureOut">
              <a:rPr lang="en-US" smtClean="0"/>
              <a:t>3/24/2015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053F7-FB3C-4141-88BF-CDFF2006F40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frm=1&amp;source=images&amp;cd=&amp;cad=rja&amp;docid=GjCFmSrBLZOZ-M&amp;tbnid=a5lL0tTeDpv7DM:&amp;ved=0CAUQjRw&amp;url=http://www.livius.org/caa-can/caesar/caesar09.html&amp;ei=HZOBUu6-Hs64yAGm6YGQBQ&amp;bvm=bv.56146854,d.aWc&amp;psig=AFQjCNFVT3VWQOo84c5DfP8Qm2nhuQB4RQ&amp;ust=1384309913687398" TargetMode="Externa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hyperlink" Target="http://en.wikipedia.org/wiki/File:Ara_Pacis_Rom.jp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amp;esrc=s&amp;frm=1&amp;source=images&amp;cd=&amp;cad=rja&amp;docid=MDdRIgGQKs5LSM&amp;tbnid=EqR8pEOTGrQ2JM:&amp;ved=0CAUQjRw&amp;url=http://thatjeffcarterwashere.blogspot.com/2012_09_01_archive.html&amp;ei=OY2BUpjYNpTCyAG-wYHQAQ&amp;bvm=bv.56146854,d.aWc&amp;psig=AFQjCNH3icNDCjQlir_V9I485y41X7-lUQ&amp;ust=1384308390176878" TargetMode="Externa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hyperlink" Target="http://www.google.com/url?sa=i&amp;rct=j&amp;q=&amp;esrc=s&amp;frm=1&amp;source=images&amp;cd=&amp;cad=rja&amp;docid=L9kOHJ_8Fd2q5M&amp;tbnid=L-qKnkC0lhZy1M:&amp;ved=0CAUQjRw&amp;url=http://pbsthisdayinhistory.tumblr.com/post/27051281438/july-12-100-b-c-julius-caesar-born-historians&amp;ei=VZeBUsPqEKGCyQG914CQCw&amp;psig=AFQjCNGeEsyjEHVIZg7cjZnTnSDOJKYzPQ&amp;ust=138431090886187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frm=1&amp;source=images&amp;cd=&amp;cad=rja&amp;docid=VpvubqG6oxa7WM&amp;tbnid=wA9V-S6IJ_2dgM:&amp;ved=0CAUQjRw&amp;url=http://www.imagebase.net/powerpoint/ImagebasePowerPoint4&amp;ei=vj55UtyhBofmqwGb04H4CQ&amp;bvm=bv.55980276,d.aWc&amp;psig=AFQjCNG-he8QuVPT7hjCN5eVh6hiSYkHVA&amp;ust=1383764025126803"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frm=1&amp;source=images&amp;cd=&amp;cad=rja&amp;docid=VpvubqG6oxa7WM&amp;tbnid=wA9V-S6IJ_2dgM:&amp;ved=0CAUQjRw&amp;url=http://www.imagebase.net/powerpoint/ImagebasePowerPoint4&amp;ei=vj55UtyhBofmqwGb04H4CQ&amp;bvm=bv.55980276,d.aWc&amp;psig=AFQjCNG-he8QuVPT7hjCN5eVh6hiSYkHVA&amp;ust=1383764025126803"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621239" y="228600"/>
            <a:ext cx="7901522"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cap="none" spc="0" dirty="0" smtClean="0">
                <a:ln w="50800"/>
                <a:solidFill>
                  <a:schemeClr val="bg1">
                    <a:shade val="50000"/>
                  </a:schemeClr>
                </a:solidFill>
                <a:effectLst/>
              </a:rPr>
              <a:t>Fall of the Roman Republic</a:t>
            </a:r>
            <a:endParaRPr lang="en-US" sz="4000" b="1" cap="none" spc="0" dirty="0">
              <a:ln w="50800"/>
              <a:solidFill>
                <a:schemeClr val="bg1">
                  <a:shade val="50000"/>
                </a:schemeClr>
              </a:solidFill>
              <a:effectLst/>
            </a:endParaRPr>
          </a:p>
        </p:txBody>
      </p:sp>
      <p:sp>
        <p:nvSpPr>
          <p:cNvPr id="5" name="Rectangle 4"/>
          <p:cNvSpPr/>
          <p:nvPr/>
        </p:nvSpPr>
        <p:spPr>
          <a:xfrm>
            <a:off x="457200" y="990600"/>
            <a:ext cx="8382000" cy="2971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US" sz="2400" dirty="0" smtClean="0">
                <a:solidFill>
                  <a:schemeClr val="bg1"/>
                </a:solidFill>
              </a:rPr>
              <a:t>Armies became loyal to individual generals instead of Rome</a:t>
            </a:r>
          </a:p>
          <a:p>
            <a:pPr marL="742950" lvl="1" indent="-285750">
              <a:buFont typeface="Wingdings" panose="05000000000000000000" pitchFamily="2" charset="2"/>
              <a:buChar char="v"/>
            </a:pPr>
            <a:r>
              <a:rPr lang="en-US" sz="2400" dirty="0" smtClean="0">
                <a:solidFill>
                  <a:schemeClr val="bg1"/>
                </a:solidFill>
              </a:rPr>
              <a:t>Sulla</a:t>
            </a:r>
          </a:p>
          <a:p>
            <a:pPr marL="742950" lvl="1" indent="-285750">
              <a:buFont typeface="Wingdings" panose="05000000000000000000" pitchFamily="2" charset="2"/>
              <a:buChar char="v"/>
            </a:pPr>
            <a:r>
              <a:rPr lang="en-US" sz="2400" dirty="0" smtClean="0">
                <a:solidFill>
                  <a:schemeClr val="bg1"/>
                </a:solidFill>
              </a:rPr>
              <a:t>Marius</a:t>
            </a:r>
          </a:p>
          <a:p>
            <a:pPr marL="285750" indent="-285750">
              <a:buFont typeface="Wingdings" panose="05000000000000000000" pitchFamily="2" charset="2"/>
              <a:buChar char="v"/>
            </a:pPr>
            <a:r>
              <a:rPr lang="en-US" sz="2400" dirty="0" smtClean="0">
                <a:solidFill>
                  <a:schemeClr val="bg1"/>
                </a:solidFill>
              </a:rPr>
              <a:t>Rome was Broke</a:t>
            </a:r>
          </a:p>
          <a:p>
            <a:pPr marL="742950" lvl="1" indent="-285750">
              <a:buFont typeface="Wingdings" panose="05000000000000000000" pitchFamily="2" charset="2"/>
              <a:buChar char="v"/>
            </a:pPr>
            <a:r>
              <a:rPr lang="en-US" sz="2400" dirty="0" smtClean="0">
                <a:solidFill>
                  <a:schemeClr val="bg1"/>
                </a:solidFill>
              </a:rPr>
              <a:t>Needed to mistreat the plebeians more by taxing them</a:t>
            </a:r>
          </a:p>
          <a:p>
            <a:pPr marL="285750" indent="-285750">
              <a:buFont typeface="Wingdings" panose="05000000000000000000" pitchFamily="2" charset="2"/>
              <a:buChar char="v"/>
            </a:pPr>
            <a:r>
              <a:rPr lang="en-US" sz="2400" dirty="0" smtClean="0">
                <a:solidFill>
                  <a:schemeClr val="bg1"/>
                </a:solidFill>
              </a:rPr>
              <a:t>Aristocracy became more powerful</a:t>
            </a:r>
          </a:p>
          <a:p>
            <a:pPr marL="742950" lvl="1" indent="-285750">
              <a:buFont typeface="Wingdings" panose="05000000000000000000" pitchFamily="2" charset="2"/>
              <a:buChar char="v"/>
            </a:pPr>
            <a:r>
              <a:rPr lang="en-US" sz="2400" dirty="0" smtClean="0">
                <a:solidFill>
                  <a:schemeClr val="bg1"/>
                </a:solidFill>
              </a:rPr>
              <a:t>Senators gained too much power and did more political actions without the consent of the Consuls</a:t>
            </a:r>
            <a:endParaRPr lang="en-US" sz="24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962400"/>
            <a:ext cx="265863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628758"/>
            <a:ext cx="1905000" cy="3199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341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inVertical)">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2000"/>
                                        <p:tgtEl>
                                          <p:spTgt spid="1027"/>
                                        </p:tgtEl>
                                      </p:cBhvr>
                                    </p:animEffect>
                                    <p:anim calcmode="lin" valueType="num">
                                      <p:cBhvr>
                                        <p:cTn id="17" dur="2000" fill="hold"/>
                                        <p:tgtEl>
                                          <p:spTgt spid="1027"/>
                                        </p:tgtEl>
                                        <p:attrNameLst>
                                          <p:attrName>ppt_w</p:attrName>
                                        </p:attrNameLst>
                                      </p:cBhvr>
                                      <p:tavLst>
                                        <p:tav tm="0" fmla="#ppt_w*sin(2.5*pi*$)">
                                          <p:val>
                                            <p:fltVal val="0"/>
                                          </p:val>
                                        </p:tav>
                                        <p:tav tm="100000">
                                          <p:val>
                                            <p:fltVal val="1"/>
                                          </p:val>
                                        </p:tav>
                                      </p:tavLst>
                                    </p:anim>
                                    <p:anim calcmode="lin" valueType="num">
                                      <p:cBhvr>
                                        <p:cTn id="18" dur="2000" fill="hold"/>
                                        <p:tgtEl>
                                          <p:spTgt spid="10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323109" y="228600"/>
            <a:ext cx="8497840"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smtClean="0">
                <a:ln w="50800"/>
                <a:solidFill>
                  <a:schemeClr val="bg1">
                    <a:shade val="50000"/>
                  </a:schemeClr>
                </a:solidFill>
              </a:rPr>
              <a:t>Ironies of the </a:t>
            </a:r>
            <a:r>
              <a:rPr lang="en-US" sz="4000" b="1" cap="none" spc="0" dirty="0" smtClean="0">
                <a:ln w="50800"/>
                <a:solidFill>
                  <a:schemeClr val="bg1">
                    <a:shade val="50000"/>
                  </a:schemeClr>
                </a:solidFill>
                <a:effectLst/>
              </a:rPr>
              <a:t>Roman Empire</a:t>
            </a:r>
            <a:endParaRPr lang="en-US" sz="4000" b="1" cap="none" spc="0" dirty="0">
              <a:ln w="50800"/>
              <a:solidFill>
                <a:schemeClr val="bg1">
                  <a:shade val="50000"/>
                </a:schemeClr>
              </a:solidFill>
              <a:effectLst/>
            </a:endParaRPr>
          </a:p>
        </p:txBody>
      </p:sp>
      <p:sp>
        <p:nvSpPr>
          <p:cNvPr id="6" name="Rectangle 5"/>
          <p:cNvSpPr/>
          <p:nvPr/>
        </p:nvSpPr>
        <p:spPr>
          <a:xfrm>
            <a:off x="457200" y="990600"/>
            <a:ext cx="8229600" cy="3429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US" sz="2400" dirty="0" smtClean="0">
                <a:solidFill>
                  <a:schemeClr val="bg1"/>
                </a:solidFill>
              </a:rPr>
              <a:t>Julius Caesar was murdered in order to Preserve the Roman Republic, but in effect, it created a new monarchy or dictatorship.</a:t>
            </a:r>
          </a:p>
          <a:p>
            <a:pPr marL="285750" indent="-285750">
              <a:buFont typeface="Wingdings" panose="05000000000000000000" pitchFamily="2" charset="2"/>
              <a:buChar char="v"/>
            </a:pPr>
            <a:r>
              <a:rPr lang="en-US" sz="2400" dirty="0" smtClean="0">
                <a:solidFill>
                  <a:schemeClr val="bg1"/>
                </a:solidFill>
              </a:rPr>
              <a:t>Caesar was known to many as a shrewd business man, others as a military general and still others as a vain, greedy man – but in his death, he became a GOD to the Romans.</a:t>
            </a:r>
          </a:p>
          <a:p>
            <a:pPr marL="285750" indent="-285750">
              <a:buFont typeface="Wingdings" panose="05000000000000000000" pitchFamily="2" charset="2"/>
              <a:buChar char="v"/>
            </a:pPr>
            <a:r>
              <a:rPr lang="en-US" sz="2400" dirty="0" smtClean="0">
                <a:solidFill>
                  <a:schemeClr val="bg1"/>
                </a:solidFill>
              </a:rPr>
              <a:t>Caesar’s life became a model of Romans that were trying to achieve – his ambitions symbolized the Roman Empire</a:t>
            </a:r>
          </a:p>
        </p:txBody>
      </p:sp>
    </p:spTree>
    <p:extLst>
      <p:ext uri="{BB962C8B-B14F-4D97-AF65-F5344CB8AC3E}">
        <p14:creationId xmlns:p14="http://schemas.microsoft.com/office/powerpoint/2010/main" val="2618599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1724572" y="152400"/>
            <a:ext cx="561653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Roman Empire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098" name="Picture 2" descr="http://www.livius.org/a/1/emperors/augustus_primaporta.JPG">
            <a:hlinkClick r:id="rId2"/>
          </p:cNvPr>
          <p:cNvPicPr>
            <a:picLocks noChangeAspect="1" noChangeArrowheads="1"/>
          </p:cNvPicPr>
          <p:nvPr/>
        </p:nvPicPr>
        <p:blipFill>
          <a:blip r:embed="rId3" cstate="print"/>
          <a:srcRect/>
          <a:stretch>
            <a:fillRect/>
          </a:stretch>
        </p:blipFill>
        <p:spPr bwMode="auto">
          <a:xfrm>
            <a:off x="5591175" y="1990724"/>
            <a:ext cx="3552825" cy="4867276"/>
          </a:xfrm>
          <a:prstGeom prst="rect">
            <a:avLst/>
          </a:prstGeom>
          <a:noFill/>
        </p:spPr>
      </p:pic>
      <p:sp>
        <p:nvSpPr>
          <p:cNvPr id="7" name="Rounded Rectangular Callout 6"/>
          <p:cNvSpPr/>
          <p:nvPr/>
        </p:nvSpPr>
        <p:spPr>
          <a:xfrm>
            <a:off x="228600" y="144463"/>
            <a:ext cx="4648200" cy="4046537"/>
          </a:xfrm>
          <a:prstGeom prst="wedgeRoundRectCallout">
            <a:avLst>
              <a:gd name="adj1" fmla="val 66364"/>
              <a:gd name="adj2" fmla="val 32926"/>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en-US" sz="2400" dirty="0" smtClean="0">
                <a:solidFill>
                  <a:schemeClr val="tx1"/>
                </a:solidFill>
              </a:rPr>
              <a:t> </a:t>
            </a:r>
            <a:r>
              <a:rPr lang="en-US" sz="2400" u="sng" dirty="0" smtClean="0">
                <a:solidFill>
                  <a:schemeClr val="tx1"/>
                </a:solidFill>
              </a:rPr>
              <a:t>Augustus</a:t>
            </a:r>
            <a:r>
              <a:rPr lang="en-US" sz="2400" dirty="0" smtClean="0">
                <a:solidFill>
                  <a:schemeClr val="tx1"/>
                </a:solidFill>
              </a:rPr>
              <a:t> becomes the sole ruler of Rome in </a:t>
            </a:r>
            <a:r>
              <a:rPr lang="en-US" sz="2400" u="sng" dirty="0" smtClean="0">
                <a:solidFill>
                  <a:schemeClr val="tx1"/>
                </a:solidFill>
              </a:rPr>
              <a:t>31 BC </a:t>
            </a:r>
            <a:r>
              <a:rPr lang="en-US" sz="2400" dirty="0" smtClean="0">
                <a:solidFill>
                  <a:schemeClr val="tx1"/>
                </a:solidFill>
              </a:rPr>
              <a:t>after defeating Mark Antony in a Civil War.</a:t>
            </a:r>
          </a:p>
          <a:p>
            <a:pPr>
              <a:buFont typeface="Wingdings" pitchFamily="2" charset="2"/>
              <a:buChar char="Ø"/>
            </a:pPr>
            <a:r>
              <a:rPr lang="en-US" sz="2400" dirty="0" smtClean="0">
                <a:solidFill>
                  <a:schemeClr val="tx1"/>
                </a:solidFill>
              </a:rPr>
              <a:t>Augustus rules for 45 years, starting the Roman </a:t>
            </a:r>
            <a:r>
              <a:rPr lang="en-US" sz="2400" u="sng" dirty="0" err="1" smtClean="0">
                <a:solidFill>
                  <a:schemeClr val="tx1"/>
                </a:solidFill>
              </a:rPr>
              <a:t>Pax</a:t>
            </a:r>
            <a:r>
              <a:rPr lang="en-US" sz="2400" u="sng" dirty="0" smtClean="0">
                <a:solidFill>
                  <a:schemeClr val="tx1"/>
                </a:solidFill>
              </a:rPr>
              <a:t> </a:t>
            </a:r>
            <a:r>
              <a:rPr lang="en-US" sz="2400" u="sng" dirty="0" err="1" smtClean="0">
                <a:solidFill>
                  <a:schemeClr val="tx1"/>
                </a:solidFill>
              </a:rPr>
              <a:t>Romana</a:t>
            </a:r>
            <a:r>
              <a:rPr lang="en-US" sz="2400" u="sng" dirty="0" smtClean="0">
                <a:solidFill>
                  <a:schemeClr val="tx1"/>
                </a:solidFill>
              </a:rPr>
              <a:t> – </a:t>
            </a:r>
            <a:r>
              <a:rPr lang="en-US" sz="2400" dirty="0" smtClean="0">
                <a:solidFill>
                  <a:schemeClr val="tx1"/>
                </a:solidFill>
              </a:rPr>
              <a:t>200 years of Peace</a:t>
            </a:r>
          </a:p>
          <a:p>
            <a:pPr>
              <a:buFont typeface="Wingdings" pitchFamily="2" charset="2"/>
              <a:buChar char="Ø"/>
            </a:pPr>
            <a:r>
              <a:rPr lang="en-US" sz="2400" dirty="0" smtClean="0">
                <a:solidFill>
                  <a:schemeClr val="tx1"/>
                </a:solidFill>
              </a:rPr>
              <a:t>Augustus’ government reforms set the Empire up to last for 400 more years</a:t>
            </a:r>
            <a:endParaRPr lang="en-US" sz="2400" dirty="0">
              <a:solidFill>
                <a:schemeClr val="tx1"/>
              </a:solidFill>
            </a:endParaRPr>
          </a:p>
          <a:p>
            <a:pPr>
              <a:buFont typeface="Wingdings" pitchFamily="2" charset="2"/>
              <a:buChar char="Ø"/>
            </a:pPr>
            <a:endParaRPr lang="en-US" sz="2400" dirty="0">
              <a:solidFill>
                <a:schemeClr val="tx1"/>
              </a:solidFill>
            </a:endParaRPr>
          </a:p>
        </p:txBody>
      </p:sp>
      <p:pic>
        <p:nvPicPr>
          <p:cNvPr id="4102" name="Picture 6" descr="http://upload.wikimedia.org/wikipedia/commons/thumb/e/e8/Ara_Pacis_Rom.jpg/450px-Ara_Pacis_Rom.jpg">
            <a:hlinkClick r:id="rId4"/>
          </p:cNvPr>
          <p:cNvPicPr>
            <a:picLocks noChangeAspect="1" noChangeArrowheads="1"/>
          </p:cNvPicPr>
          <p:nvPr/>
        </p:nvPicPr>
        <p:blipFill>
          <a:blip r:embed="rId5" cstate="print"/>
          <a:srcRect/>
          <a:stretch>
            <a:fillRect/>
          </a:stretch>
        </p:blipFill>
        <p:spPr bwMode="auto">
          <a:xfrm>
            <a:off x="457200" y="4007899"/>
            <a:ext cx="3591746" cy="27776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wipe(down)">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wipe(down)">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wipe(down)">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102"/>
                                        </p:tgtEl>
                                        <p:attrNameLst>
                                          <p:attrName>style.visibility</p:attrName>
                                        </p:attrNameLst>
                                      </p:cBhvr>
                                      <p:to>
                                        <p:strVal val="visible"/>
                                      </p:to>
                                    </p:set>
                                    <p:animEffect transition="in" filter="wipe(down)">
                                      <p:cBhvr>
                                        <p:cTn id="3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descr="http://upload.wikimedia.org/wikipedia/commons/7/76/Augusto_30aC_-_6dC_55%25CS_jpg.JPG"/>
          <p:cNvPicPr>
            <a:picLocks noChangeAspect="1" noChangeArrowheads="1"/>
          </p:cNvPicPr>
          <p:nvPr/>
        </p:nvPicPr>
        <p:blipFill>
          <a:blip r:embed="rId2" cstate="print"/>
          <a:srcRect/>
          <a:stretch>
            <a:fillRect/>
          </a:stretch>
        </p:blipFill>
        <p:spPr bwMode="auto">
          <a:xfrm>
            <a:off x="0" y="0"/>
            <a:ext cx="9348576" cy="6858001"/>
          </a:xfrm>
          <a:prstGeom prst="rect">
            <a:avLst/>
          </a:prstGeom>
          <a:noFill/>
        </p:spPr>
      </p:pic>
      <p:sp>
        <p:nvSpPr>
          <p:cNvPr id="5" name="Rounded Rectangular Callout 4"/>
          <p:cNvSpPr/>
          <p:nvPr/>
        </p:nvSpPr>
        <p:spPr>
          <a:xfrm>
            <a:off x="5638800" y="0"/>
            <a:ext cx="3505200" cy="3048000"/>
          </a:xfrm>
          <a:prstGeom prst="wedgeRoundRectCallout">
            <a:avLst>
              <a:gd name="adj1" fmla="val -70894"/>
              <a:gd name="adj2" fmla="val 30544"/>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en-US" sz="2400" dirty="0" smtClean="0">
                <a:solidFill>
                  <a:schemeClr val="tx1"/>
                </a:solidFill>
              </a:rPr>
              <a:t> </a:t>
            </a:r>
            <a:r>
              <a:rPr lang="en-US" sz="2400" u="sng" dirty="0" smtClean="0">
                <a:solidFill>
                  <a:schemeClr val="tx1"/>
                </a:solidFill>
              </a:rPr>
              <a:t>Augustus</a:t>
            </a:r>
            <a:r>
              <a:rPr lang="en-US" sz="2400" dirty="0" smtClean="0">
                <a:solidFill>
                  <a:schemeClr val="tx1"/>
                </a:solidFill>
              </a:rPr>
              <a:t> extended the empire further than any other ruler or consul before him.</a:t>
            </a:r>
          </a:p>
          <a:p>
            <a:pPr>
              <a:buFont typeface="Wingdings" pitchFamily="2" charset="2"/>
              <a:buChar char="Ø"/>
            </a:pPr>
            <a:endParaRPr lang="en-US" sz="2400" dirty="0">
              <a:solidFill>
                <a:schemeClr val="tx1"/>
              </a:solidFill>
            </a:endParaRPr>
          </a:p>
          <a:p>
            <a:pPr>
              <a:buFont typeface="Wingdings" pitchFamily="2" charset="2"/>
              <a:buChar char="Ø"/>
            </a:pPr>
            <a:r>
              <a:rPr lang="en-US" sz="2400" dirty="0" smtClean="0">
                <a:solidFill>
                  <a:schemeClr val="tx1"/>
                </a:solidFill>
              </a:rPr>
              <a:t>He fought constant wars on all fronts of the empire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8" name="Picture 4" descr="http://1.bp.blogspot.com/-cqpUTRF9Vek/UF9bFsDQ5WI/AAAAAAAACe4/O5L6Ba9K_X0/s1600/September+30+HD.jpg">
            <a:hlinkClick r:id="rId2"/>
          </p:cNvPr>
          <p:cNvPicPr>
            <a:picLocks noChangeAspect="1" noChangeArrowheads="1"/>
          </p:cNvPicPr>
          <p:nvPr/>
        </p:nvPicPr>
        <p:blipFill>
          <a:blip r:embed="rId3" cstate="print"/>
          <a:srcRect/>
          <a:stretch>
            <a:fillRect/>
          </a:stretch>
        </p:blipFill>
        <p:spPr bwMode="auto">
          <a:xfrm>
            <a:off x="0" y="0"/>
            <a:ext cx="9071824" cy="6858000"/>
          </a:xfrm>
          <a:prstGeom prst="rect">
            <a:avLst/>
          </a:prstGeom>
          <a:noFill/>
        </p:spPr>
      </p:pic>
      <p:sp>
        <p:nvSpPr>
          <p:cNvPr id="6" name="Rectangle 5"/>
          <p:cNvSpPr/>
          <p:nvPr/>
        </p:nvSpPr>
        <p:spPr>
          <a:xfrm>
            <a:off x="1724572" y="0"/>
            <a:ext cx="5616539" cy="923330"/>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Roman Empire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7412" name="Picture 4" descr="http://i48.tinypic.com/2nvb1co.jpg">
            <a:hlinkClick r:id="rId4"/>
          </p:cNvPr>
          <p:cNvPicPr>
            <a:picLocks noChangeAspect="1" noChangeArrowheads="1"/>
          </p:cNvPicPr>
          <p:nvPr/>
        </p:nvPicPr>
        <p:blipFill>
          <a:blip r:embed="rId5" cstate="print"/>
          <a:srcRect/>
          <a:stretch>
            <a:fillRect/>
          </a:stretch>
        </p:blipFill>
        <p:spPr bwMode="auto">
          <a:xfrm>
            <a:off x="0" y="838200"/>
            <a:ext cx="9213895" cy="6019800"/>
          </a:xfrm>
          <a:prstGeom prst="rect">
            <a:avLst/>
          </a:prstGeom>
          <a:noFill/>
        </p:spPr>
      </p:pic>
      <p:sp>
        <p:nvSpPr>
          <p:cNvPr id="8" name="Rounded Rectangular Callout 7"/>
          <p:cNvSpPr/>
          <p:nvPr/>
        </p:nvSpPr>
        <p:spPr>
          <a:xfrm>
            <a:off x="4876800" y="1295400"/>
            <a:ext cx="4267200" cy="2305050"/>
          </a:xfrm>
          <a:prstGeom prst="wedgeRoundRectCallout">
            <a:avLst>
              <a:gd name="adj1" fmla="val -49737"/>
              <a:gd name="adj2" fmla="val 28313"/>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en-US" sz="2400" dirty="0" smtClean="0">
                <a:solidFill>
                  <a:schemeClr val="tx1"/>
                </a:solidFill>
              </a:rPr>
              <a:t> The major problem with the Empire was the succession of the next ruler.</a:t>
            </a:r>
          </a:p>
          <a:p>
            <a:pPr>
              <a:buFont typeface="Wingdings" pitchFamily="2" charset="2"/>
              <a:buChar char="Ø"/>
            </a:pPr>
            <a:r>
              <a:rPr lang="en-US" sz="2400" dirty="0" smtClean="0">
                <a:solidFill>
                  <a:schemeClr val="tx1"/>
                </a:solidFill>
              </a:rPr>
              <a:t>Many Roman Caesars were terrible, but could not be voted out</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Rectangle 4"/>
          <p:cNvSpPr/>
          <p:nvPr/>
        </p:nvSpPr>
        <p:spPr>
          <a:xfrm>
            <a:off x="1409701" y="82012"/>
            <a:ext cx="6128601"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cap="none" spc="0" dirty="0" smtClean="0">
                <a:ln w="50800"/>
                <a:solidFill>
                  <a:schemeClr val="bg1">
                    <a:shade val="50000"/>
                  </a:schemeClr>
                </a:solidFill>
                <a:effectLst/>
              </a:rPr>
              <a:t>Rise of Julius Caesar</a:t>
            </a:r>
            <a:endParaRPr lang="en-US" sz="4000" b="1" cap="none" spc="0" dirty="0">
              <a:ln w="50800"/>
              <a:solidFill>
                <a:schemeClr val="bg1">
                  <a:shade val="50000"/>
                </a:schemeClr>
              </a:solidFill>
              <a:effectLst/>
            </a:endParaRPr>
          </a:p>
        </p:txBody>
      </p:sp>
      <p:sp>
        <p:nvSpPr>
          <p:cNvPr id="6" name="Rectangle 5"/>
          <p:cNvSpPr/>
          <p:nvPr/>
        </p:nvSpPr>
        <p:spPr>
          <a:xfrm>
            <a:off x="0" y="761999"/>
            <a:ext cx="9144000" cy="30352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US" sz="2400" dirty="0" smtClean="0">
                <a:solidFill>
                  <a:schemeClr val="bg1"/>
                </a:solidFill>
              </a:rPr>
              <a:t>He was a Patrician that was very Wealthy</a:t>
            </a:r>
          </a:p>
          <a:p>
            <a:pPr marL="285750" indent="-285750">
              <a:buFont typeface="Wingdings" panose="05000000000000000000" pitchFamily="2" charset="2"/>
              <a:buChar char="v"/>
            </a:pPr>
            <a:r>
              <a:rPr lang="en-US" sz="2400" dirty="0" smtClean="0">
                <a:solidFill>
                  <a:schemeClr val="bg1"/>
                </a:solidFill>
              </a:rPr>
              <a:t>Very Ambitious and willing to take any job to gain power</a:t>
            </a:r>
          </a:p>
          <a:p>
            <a:pPr marL="1200150" lvl="2" indent="-285750">
              <a:buFont typeface="Wingdings" panose="05000000000000000000" pitchFamily="2" charset="2"/>
              <a:buChar char="v"/>
            </a:pPr>
            <a:r>
              <a:rPr lang="en-US" sz="2400" dirty="0" smtClean="0">
                <a:solidFill>
                  <a:schemeClr val="bg1"/>
                </a:solidFill>
              </a:rPr>
              <a:t>He believed that he was destined to become a leader</a:t>
            </a:r>
          </a:p>
          <a:p>
            <a:pPr marL="285750" indent="-285750">
              <a:buFont typeface="Wingdings" panose="05000000000000000000" pitchFamily="2" charset="2"/>
              <a:buChar char="v"/>
            </a:pPr>
            <a:r>
              <a:rPr lang="en-US" sz="2400" dirty="0" smtClean="0">
                <a:solidFill>
                  <a:schemeClr val="bg1"/>
                </a:solidFill>
              </a:rPr>
              <a:t>Became 1 of the 3 men who made up the </a:t>
            </a:r>
            <a:r>
              <a:rPr lang="en-US" sz="2400" u="sng" dirty="0" smtClean="0">
                <a:solidFill>
                  <a:schemeClr val="bg1"/>
                </a:solidFill>
              </a:rPr>
              <a:t>First Triumvirate</a:t>
            </a:r>
          </a:p>
          <a:p>
            <a:pPr marL="1200150" lvl="2" indent="-285750">
              <a:buFont typeface="Wingdings" panose="05000000000000000000" pitchFamily="2" charset="2"/>
              <a:buChar char="v"/>
            </a:pPr>
            <a:r>
              <a:rPr lang="en-US" sz="2400" dirty="0" smtClean="0">
                <a:solidFill>
                  <a:schemeClr val="bg1"/>
                </a:solidFill>
              </a:rPr>
              <a:t>Caesar, Crassus and Pompey 59 BC – 53 BC</a:t>
            </a:r>
          </a:p>
          <a:p>
            <a:pPr marL="285750" indent="-285750">
              <a:buFont typeface="Wingdings" panose="05000000000000000000" pitchFamily="2" charset="2"/>
              <a:buChar char="v"/>
            </a:pPr>
            <a:r>
              <a:rPr lang="en-US" sz="2400" dirty="0">
                <a:solidFill>
                  <a:schemeClr val="bg1"/>
                </a:solidFill>
              </a:rPr>
              <a:t>Became one of the greatest military leaders of all time</a:t>
            </a:r>
          </a:p>
          <a:p>
            <a:pPr marL="1200150" lvl="2" indent="-285750">
              <a:buFont typeface="Wingdings" panose="05000000000000000000" pitchFamily="2" charset="2"/>
              <a:buChar char="v"/>
            </a:pPr>
            <a:r>
              <a:rPr lang="en-US" sz="2400" dirty="0">
                <a:solidFill>
                  <a:schemeClr val="bg1"/>
                </a:solidFill>
              </a:rPr>
              <a:t>Lead Rome’s conquest in </a:t>
            </a:r>
            <a:r>
              <a:rPr lang="en-US" sz="2400" u="sng" dirty="0">
                <a:solidFill>
                  <a:schemeClr val="bg1"/>
                </a:solidFill>
              </a:rPr>
              <a:t>Gaul</a:t>
            </a:r>
            <a:r>
              <a:rPr lang="en-US" sz="2400" dirty="0">
                <a:solidFill>
                  <a:schemeClr val="bg1"/>
                </a:solidFill>
              </a:rPr>
              <a:t> in the </a:t>
            </a:r>
            <a:r>
              <a:rPr lang="en-US" sz="2400" u="sng" dirty="0">
                <a:solidFill>
                  <a:schemeClr val="bg1"/>
                </a:solidFill>
              </a:rPr>
              <a:t>Gallic </a:t>
            </a:r>
            <a:r>
              <a:rPr lang="en-US" sz="2400" u="sng" dirty="0" smtClean="0">
                <a:solidFill>
                  <a:schemeClr val="bg1"/>
                </a:solidFill>
              </a:rPr>
              <a:t>Wars</a:t>
            </a:r>
            <a:endParaRPr lang="en-US" sz="2400" dirty="0">
              <a:solidFill>
                <a:schemeClr val="bg1"/>
              </a:solidFill>
            </a:endParaRPr>
          </a:p>
          <a:p>
            <a:pPr marL="1200150" lvl="2" indent="-285750">
              <a:buFont typeface="Wingdings" panose="05000000000000000000" pitchFamily="2" charset="2"/>
              <a:buChar char="v"/>
            </a:pPr>
            <a:r>
              <a:rPr lang="en-US" sz="2400" dirty="0" smtClean="0">
                <a:solidFill>
                  <a:schemeClr val="bg1"/>
                </a:solidFill>
              </a:rPr>
              <a:t>59 BC – 49 BC</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72812"/>
            <a:ext cx="2819400" cy="318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446429"/>
            <a:ext cx="2590800" cy="341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1" y="3800475"/>
            <a:ext cx="4495800" cy="7445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52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down)">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80">
                                          <p:stCondLst>
                                            <p:cond delay="0"/>
                                          </p:stCondLst>
                                        </p:cTn>
                                        <p:tgtEl>
                                          <p:spTgt spid="6">
                                            <p:txEl>
                                              <p:pRg st="0" end="0"/>
                                            </p:txEl>
                                          </p:spTgt>
                                        </p:tgtEl>
                                      </p:cBhvr>
                                    </p:animEffect>
                                    <p:anim calcmode="lin" valueType="num">
                                      <p:cBhvr>
                                        <p:cTn id="13"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xEl>
                                              <p:pRg st="0" end="0"/>
                                            </p:txEl>
                                          </p:spTgt>
                                        </p:tgtEl>
                                      </p:cBhvr>
                                      <p:to x="100000" y="60000"/>
                                    </p:animScale>
                                    <p:animScale>
                                      <p:cBhvr>
                                        <p:cTn id="19" dur="166" decel="50000">
                                          <p:stCondLst>
                                            <p:cond delay="676"/>
                                          </p:stCondLst>
                                        </p:cTn>
                                        <p:tgtEl>
                                          <p:spTgt spid="6">
                                            <p:txEl>
                                              <p:pRg st="0" end="0"/>
                                            </p:txEl>
                                          </p:spTgt>
                                        </p:tgtEl>
                                      </p:cBhvr>
                                      <p:to x="100000" y="100000"/>
                                    </p:animScale>
                                    <p:animScale>
                                      <p:cBhvr>
                                        <p:cTn id="20" dur="26">
                                          <p:stCondLst>
                                            <p:cond delay="1312"/>
                                          </p:stCondLst>
                                        </p:cTn>
                                        <p:tgtEl>
                                          <p:spTgt spid="6">
                                            <p:txEl>
                                              <p:pRg st="0" end="0"/>
                                            </p:txEl>
                                          </p:spTgt>
                                        </p:tgtEl>
                                      </p:cBhvr>
                                      <p:to x="100000" y="80000"/>
                                    </p:animScale>
                                    <p:animScale>
                                      <p:cBhvr>
                                        <p:cTn id="21" dur="166" decel="50000">
                                          <p:stCondLst>
                                            <p:cond delay="1338"/>
                                          </p:stCondLst>
                                        </p:cTn>
                                        <p:tgtEl>
                                          <p:spTgt spid="6">
                                            <p:txEl>
                                              <p:pRg st="0" end="0"/>
                                            </p:txEl>
                                          </p:spTgt>
                                        </p:tgtEl>
                                      </p:cBhvr>
                                      <p:to x="100000" y="100000"/>
                                    </p:animScale>
                                    <p:animScale>
                                      <p:cBhvr>
                                        <p:cTn id="22" dur="26">
                                          <p:stCondLst>
                                            <p:cond delay="1642"/>
                                          </p:stCondLst>
                                        </p:cTn>
                                        <p:tgtEl>
                                          <p:spTgt spid="6">
                                            <p:txEl>
                                              <p:pRg st="0" end="0"/>
                                            </p:txEl>
                                          </p:spTgt>
                                        </p:tgtEl>
                                      </p:cBhvr>
                                      <p:to x="100000" y="90000"/>
                                    </p:animScale>
                                    <p:animScale>
                                      <p:cBhvr>
                                        <p:cTn id="23" dur="166" decel="50000">
                                          <p:stCondLst>
                                            <p:cond delay="1668"/>
                                          </p:stCondLst>
                                        </p:cTn>
                                        <p:tgtEl>
                                          <p:spTgt spid="6">
                                            <p:txEl>
                                              <p:pRg st="0" end="0"/>
                                            </p:txEl>
                                          </p:spTgt>
                                        </p:tgtEl>
                                      </p:cBhvr>
                                      <p:to x="100000" y="100000"/>
                                    </p:animScale>
                                    <p:animScale>
                                      <p:cBhvr>
                                        <p:cTn id="24" dur="26">
                                          <p:stCondLst>
                                            <p:cond delay="1808"/>
                                          </p:stCondLst>
                                        </p:cTn>
                                        <p:tgtEl>
                                          <p:spTgt spid="6">
                                            <p:txEl>
                                              <p:pRg st="0" end="0"/>
                                            </p:txEl>
                                          </p:spTgt>
                                        </p:tgtEl>
                                      </p:cBhvr>
                                      <p:to x="100000" y="95000"/>
                                    </p:animScale>
                                    <p:animScale>
                                      <p:cBhvr>
                                        <p:cTn id="25" dur="166" decel="50000">
                                          <p:stCondLst>
                                            <p:cond delay="1834"/>
                                          </p:stCondLst>
                                        </p:cTn>
                                        <p:tgtEl>
                                          <p:spTgt spid="6">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wipe(down)">
                                      <p:cBhvr>
                                        <p:cTn id="30" dur="500"/>
                                        <p:tgtEl>
                                          <p:spTgt spid="1027"/>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wipe(down)">
                                      <p:cBhvr>
                                        <p:cTn id="35" dur="580">
                                          <p:stCondLst>
                                            <p:cond delay="0"/>
                                          </p:stCondLst>
                                        </p:cTn>
                                        <p:tgtEl>
                                          <p:spTgt spid="6">
                                            <p:txEl>
                                              <p:pRg st="1" end="1"/>
                                            </p:txEl>
                                          </p:spTgt>
                                        </p:tgtEl>
                                      </p:cBhvr>
                                    </p:animEffect>
                                    <p:anim calcmode="lin" valueType="num">
                                      <p:cBhvr>
                                        <p:cTn id="36"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xEl>
                                              <p:pRg st="1" end="1"/>
                                            </p:txEl>
                                          </p:spTgt>
                                        </p:tgtEl>
                                      </p:cBhvr>
                                      <p:to x="100000" y="60000"/>
                                    </p:animScale>
                                    <p:animScale>
                                      <p:cBhvr>
                                        <p:cTn id="42" dur="166" decel="50000">
                                          <p:stCondLst>
                                            <p:cond delay="676"/>
                                          </p:stCondLst>
                                        </p:cTn>
                                        <p:tgtEl>
                                          <p:spTgt spid="6">
                                            <p:txEl>
                                              <p:pRg st="1" end="1"/>
                                            </p:txEl>
                                          </p:spTgt>
                                        </p:tgtEl>
                                      </p:cBhvr>
                                      <p:to x="100000" y="100000"/>
                                    </p:animScale>
                                    <p:animScale>
                                      <p:cBhvr>
                                        <p:cTn id="43" dur="26">
                                          <p:stCondLst>
                                            <p:cond delay="1312"/>
                                          </p:stCondLst>
                                        </p:cTn>
                                        <p:tgtEl>
                                          <p:spTgt spid="6">
                                            <p:txEl>
                                              <p:pRg st="1" end="1"/>
                                            </p:txEl>
                                          </p:spTgt>
                                        </p:tgtEl>
                                      </p:cBhvr>
                                      <p:to x="100000" y="80000"/>
                                    </p:animScale>
                                    <p:animScale>
                                      <p:cBhvr>
                                        <p:cTn id="44" dur="166" decel="50000">
                                          <p:stCondLst>
                                            <p:cond delay="1338"/>
                                          </p:stCondLst>
                                        </p:cTn>
                                        <p:tgtEl>
                                          <p:spTgt spid="6">
                                            <p:txEl>
                                              <p:pRg st="1" end="1"/>
                                            </p:txEl>
                                          </p:spTgt>
                                        </p:tgtEl>
                                      </p:cBhvr>
                                      <p:to x="100000" y="100000"/>
                                    </p:animScale>
                                    <p:animScale>
                                      <p:cBhvr>
                                        <p:cTn id="45" dur="26">
                                          <p:stCondLst>
                                            <p:cond delay="1642"/>
                                          </p:stCondLst>
                                        </p:cTn>
                                        <p:tgtEl>
                                          <p:spTgt spid="6">
                                            <p:txEl>
                                              <p:pRg st="1" end="1"/>
                                            </p:txEl>
                                          </p:spTgt>
                                        </p:tgtEl>
                                      </p:cBhvr>
                                      <p:to x="100000" y="90000"/>
                                    </p:animScale>
                                    <p:animScale>
                                      <p:cBhvr>
                                        <p:cTn id="46" dur="166" decel="50000">
                                          <p:stCondLst>
                                            <p:cond delay="1668"/>
                                          </p:stCondLst>
                                        </p:cTn>
                                        <p:tgtEl>
                                          <p:spTgt spid="6">
                                            <p:txEl>
                                              <p:pRg st="1" end="1"/>
                                            </p:txEl>
                                          </p:spTgt>
                                        </p:tgtEl>
                                      </p:cBhvr>
                                      <p:to x="100000" y="100000"/>
                                    </p:animScale>
                                    <p:animScale>
                                      <p:cBhvr>
                                        <p:cTn id="47" dur="26">
                                          <p:stCondLst>
                                            <p:cond delay="1808"/>
                                          </p:stCondLst>
                                        </p:cTn>
                                        <p:tgtEl>
                                          <p:spTgt spid="6">
                                            <p:txEl>
                                              <p:pRg st="1" end="1"/>
                                            </p:txEl>
                                          </p:spTgt>
                                        </p:tgtEl>
                                      </p:cBhvr>
                                      <p:to x="100000" y="95000"/>
                                    </p:animScale>
                                    <p:animScale>
                                      <p:cBhvr>
                                        <p:cTn id="48" dur="166" decel="50000">
                                          <p:stCondLst>
                                            <p:cond delay="1834"/>
                                          </p:stCondLst>
                                        </p:cTn>
                                        <p:tgtEl>
                                          <p:spTgt spid="6">
                                            <p:txEl>
                                              <p:pRg st="1" end="1"/>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Effect transition="in" filter="wipe(down)">
                                      <p:cBhvr>
                                        <p:cTn id="53" dur="580">
                                          <p:stCondLst>
                                            <p:cond delay="0"/>
                                          </p:stCondLst>
                                        </p:cTn>
                                        <p:tgtEl>
                                          <p:spTgt spid="6">
                                            <p:txEl>
                                              <p:pRg st="2" end="2"/>
                                            </p:txEl>
                                          </p:spTgt>
                                        </p:tgtEl>
                                      </p:cBhvr>
                                    </p:animEffect>
                                    <p:anim calcmode="lin" valueType="num">
                                      <p:cBhvr>
                                        <p:cTn id="54"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6">
                                            <p:txEl>
                                              <p:pRg st="2" end="2"/>
                                            </p:txEl>
                                          </p:spTgt>
                                        </p:tgtEl>
                                      </p:cBhvr>
                                      <p:to x="100000" y="60000"/>
                                    </p:animScale>
                                    <p:animScale>
                                      <p:cBhvr>
                                        <p:cTn id="60" dur="166" decel="50000">
                                          <p:stCondLst>
                                            <p:cond delay="676"/>
                                          </p:stCondLst>
                                        </p:cTn>
                                        <p:tgtEl>
                                          <p:spTgt spid="6">
                                            <p:txEl>
                                              <p:pRg st="2" end="2"/>
                                            </p:txEl>
                                          </p:spTgt>
                                        </p:tgtEl>
                                      </p:cBhvr>
                                      <p:to x="100000" y="100000"/>
                                    </p:animScale>
                                    <p:animScale>
                                      <p:cBhvr>
                                        <p:cTn id="61" dur="26">
                                          <p:stCondLst>
                                            <p:cond delay="1312"/>
                                          </p:stCondLst>
                                        </p:cTn>
                                        <p:tgtEl>
                                          <p:spTgt spid="6">
                                            <p:txEl>
                                              <p:pRg st="2" end="2"/>
                                            </p:txEl>
                                          </p:spTgt>
                                        </p:tgtEl>
                                      </p:cBhvr>
                                      <p:to x="100000" y="80000"/>
                                    </p:animScale>
                                    <p:animScale>
                                      <p:cBhvr>
                                        <p:cTn id="62" dur="166" decel="50000">
                                          <p:stCondLst>
                                            <p:cond delay="1338"/>
                                          </p:stCondLst>
                                        </p:cTn>
                                        <p:tgtEl>
                                          <p:spTgt spid="6">
                                            <p:txEl>
                                              <p:pRg st="2" end="2"/>
                                            </p:txEl>
                                          </p:spTgt>
                                        </p:tgtEl>
                                      </p:cBhvr>
                                      <p:to x="100000" y="100000"/>
                                    </p:animScale>
                                    <p:animScale>
                                      <p:cBhvr>
                                        <p:cTn id="63" dur="26">
                                          <p:stCondLst>
                                            <p:cond delay="1642"/>
                                          </p:stCondLst>
                                        </p:cTn>
                                        <p:tgtEl>
                                          <p:spTgt spid="6">
                                            <p:txEl>
                                              <p:pRg st="2" end="2"/>
                                            </p:txEl>
                                          </p:spTgt>
                                        </p:tgtEl>
                                      </p:cBhvr>
                                      <p:to x="100000" y="90000"/>
                                    </p:animScale>
                                    <p:animScale>
                                      <p:cBhvr>
                                        <p:cTn id="64" dur="166" decel="50000">
                                          <p:stCondLst>
                                            <p:cond delay="1668"/>
                                          </p:stCondLst>
                                        </p:cTn>
                                        <p:tgtEl>
                                          <p:spTgt spid="6">
                                            <p:txEl>
                                              <p:pRg st="2" end="2"/>
                                            </p:txEl>
                                          </p:spTgt>
                                        </p:tgtEl>
                                      </p:cBhvr>
                                      <p:to x="100000" y="100000"/>
                                    </p:animScale>
                                    <p:animScale>
                                      <p:cBhvr>
                                        <p:cTn id="65" dur="26">
                                          <p:stCondLst>
                                            <p:cond delay="1808"/>
                                          </p:stCondLst>
                                        </p:cTn>
                                        <p:tgtEl>
                                          <p:spTgt spid="6">
                                            <p:txEl>
                                              <p:pRg st="2" end="2"/>
                                            </p:txEl>
                                          </p:spTgt>
                                        </p:tgtEl>
                                      </p:cBhvr>
                                      <p:to x="100000" y="95000"/>
                                    </p:animScale>
                                    <p:animScale>
                                      <p:cBhvr>
                                        <p:cTn id="66" dur="166" decel="50000">
                                          <p:stCondLst>
                                            <p:cond delay="1834"/>
                                          </p:stCondLst>
                                        </p:cTn>
                                        <p:tgtEl>
                                          <p:spTgt spid="6">
                                            <p:txEl>
                                              <p:pRg st="2" end="2"/>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028"/>
                                        </p:tgtEl>
                                        <p:attrNameLst>
                                          <p:attrName>style.visibility</p:attrName>
                                        </p:attrNameLst>
                                      </p:cBhvr>
                                      <p:to>
                                        <p:strVal val="visible"/>
                                      </p:to>
                                    </p:set>
                                    <p:anim calcmode="lin" valueType="num">
                                      <p:cBhvr additive="base">
                                        <p:cTn id="71" dur="500" fill="hold"/>
                                        <p:tgtEl>
                                          <p:spTgt spid="1028"/>
                                        </p:tgtEl>
                                        <p:attrNameLst>
                                          <p:attrName>ppt_x</p:attrName>
                                        </p:attrNameLst>
                                      </p:cBhvr>
                                      <p:tavLst>
                                        <p:tav tm="0">
                                          <p:val>
                                            <p:strVal val="#ppt_x"/>
                                          </p:val>
                                        </p:tav>
                                        <p:tav tm="100000">
                                          <p:val>
                                            <p:strVal val="#ppt_x"/>
                                          </p:val>
                                        </p:tav>
                                      </p:tavLst>
                                    </p:anim>
                                    <p:anim calcmode="lin" valueType="num">
                                      <p:cBhvr additive="base">
                                        <p:cTn id="7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6">
                                            <p:txEl>
                                              <p:pRg st="3" end="3"/>
                                            </p:txEl>
                                          </p:spTgt>
                                        </p:tgtEl>
                                        <p:attrNameLst>
                                          <p:attrName>style.visibility</p:attrName>
                                        </p:attrNameLst>
                                      </p:cBhvr>
                                      <p:to>
                                        <p:strVal val="visible"/>
                                      </p:to>
                                    </p:set>
                                    <p:animEffect transition="in" filter="wipe(down)">
                                      <p:cBhvr>
                                        <p:cTn id="77" dur="580">
                                          <p:stCondLst>
                                            <p:cond delay="0"/>
                                          </p:stCondLst>
                                        </p:cTn>
                                        <p:tgtEl>
                                          <p:spTgt spid="6">
                                            <p:txEl>
                                              <p:pRg st="3" end="3"/>
                                            </p:txEl>
                                          </p:spTgt>
                                        </p:tgtEl>
                                      </p:cBhvr>
                                    </p:animEffect>
                                    <p:anim calcmode="lin" valueType="num">
                                      <p:cBhvr>
                                        <p:cTn id="78"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6">
                                            <p:txEl>
                                              <p:pRg st="3" end="3"/>
                                            </p:txEl>
                                          </p:spTgt>
                                        </p:tgtEl>
                                      </p:cBhvr>
                                      <p:to x="100000" y="60000"/>
                                    </p:animScale>
                                    <p:animScale>
                                      <p:cBhvr>
                                        <p:cTn id="84" dur="166" decel="50000">
                                          <p:stCondLst>
                                            <p:cond delay="676"/>
                                          </p:stCondLst>
                                        </p:cTn>
                                        <p:tgtEl>
                                          <p:spTgt spid="6">
                                            <p:txEl>
                                              <p:pRg st="3" end="3"/>
                                            </p:txEl>
                                          </p:spTgt>
                                        </p:tgtEl>
                                      </p:cBhvr>
                                      <p:to x="100000" y="100000"/>
                                    </p:animScale>
                                    <p:animScale>
                                      <p:cBhvr>
                                        <p:cTn id="85" dur="26">
                                          <p:stCondLst>
                                            <p:cond delay="1312"/>
                                          </p:stCondLst>
                                        </p:cTn>
                                        <p:tgtEl>
                                          <p:spTgt spid="6">
                                            <p:txEl>
                                              <p:pRg st="3" end="3"/>
                                            </p:txEl>
                                          </p:spTgt>
                                        </p:tgtEl>
                                      </p:cBhvr>
                                      <p:to x="100000" y="80000"/>
                                    </p:animScale>
                                    <p:animScale>
                                      <p:cBhvr>
                                        <p:cTn id="86" dur="166" decel="50000">
                                          <p:stCondLst>
                                            <p:cond delay="1338"/>
                                          </p:stCondLst>
                                        </p:cTn>
                                        <p:tgtEl>
                                          <p:spTgt spid="6">
                                            <p:txEl>
                                              <p:pRg st="3" end="3"/>
                                            </p:txEl>
                                          </p:spTgt>
                                        </p:tgtEl>
                                      </p:cBhvr>
                                      <p:to x="100000" y="100000"/>
                                    </p:animScale>
                                    <p:animScale>
                                      <p:cBhvr>
                                        <p:cTn id="87" dur="26">
                                          <p:stCondLst>
                                            <p:cond delay="1642"/>
                                          </p:stCondLst>
                                        </p:cTn>
                                        <p:tgtEl>
                                          <p:spTgt spid="6">
                                            <p:txEl>
                                              <p:pRg st="3" end="3"/>
                                            </p:txEl>
                                          </p:spTgt>
                                        </p:tgtEl>
                                      </p:cBhvr>
                                      <p:to x="100000" y="90000"/>
                                    </p:animScale>
                                    <p:animScale>
                                      <p:cBhvr>
                                        <p:cTn id="88" dur="166" decel="50000">
                                          <p:stCondLst>
                                            <p:cond delay="1668"/>
                                          </p:stCondLst>
                                        </p:cTn>
                                        <p:tgtEl>
                                          <p:spTgt spid="6">
                                            <p:txEl>
                                              <p:pRg st="3" end="3"/>
                                            </p:txEl>
                                          </p:spTgt>
                                        </p:tgtEl>
                                      </p:cBhvr>
                                      <p:to x="100000" y="100000"/>
                                    </p:animScale>
                                    <p:animScale>
                                      <p:cBhvr>
                                        <p:cTn id="89" dur="26">
                                          <p:stCondLst>
                                            <p:cond delay="1808"/>
                                          </p:stCondLst>
                                        </p:cTn>
                                        <p:tgtEl>
                                          <p:spTgt spid="6">
                                            <p:txEl>
                                              <p:pRg st="3" end="3"/>
                                            </p:txEl>
                                          </p:spTgt>
                                        </p:tgtEl>
                                      </p:cBhvr>
                                      <p:to x="100000" y="95000"/>
                                    </p:animScale>
                                    <p:animScale>
                                      <p:cBhvr>
                                        <p:cTn id="90" dur="166" decel="50000">
                                          <p:stCondLst>
                                            <p:cond delay="1834"/>
                                          </p:stCondLst>
                                        </p:cTn>
                                        <p:tgtEl>
                                          <p:spTgt spid="6">
                                            <p:txEl>
                                              <p:pRg st="3" end="3"/>
                                            </p:txEl>
                                          </p:spTgt>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nodeType="clickEffect">
                                  <p:stCondLst>
                                    <p:cond delay="0"/>
                                  </p:stCondLst>
                                  <p:childTnLst>
                                    <p:set>
                                      <p:cBhvr>
                                        <p:cTn id="94" dur="1" fill="hold">
                                          <p:stCondLst>
                                            <p:cond delay="0"/>
                                          </p:stCondLst>
                                        </p:cTn>
                                        <p:tgtEl>
                                          <p:spTgt spid="6">
                                            <p:txEl>
                                              <p:pRg st="4" end="4"/>
                                            </p:txEl>
                                          </p:spTgt>
                                        </p:tgtEl>
                                        <p:attrNameLst>
                                          <p:attrName>style.visibility</p:attrName>
                                        </p:attrNameLst>
                                      </p:cBhvr>
                                      <p:to>
                                        <p:strVal val="visible"/>
                                      </p:to>
                                    </p:set>
                                    <p:animEffect transition="in" filter="wipe(down)">
                                      <p:cBhvr>
                                        <p:cTn id="95" dur="580">
                                          <p:stCondLst>
                                            <p:cond delay="0"/>
                                          </p:stCondLst>
                                        </p:cTn>
                                        <p:tgtEl>
                                          <p:spTgt spid="6">
                                            <p:txEl>
                                              <p:pRg st="4" end="4"/>
                                            </p:txEl>
                                          </p:spTgt>
                                        </p:tgtEl>
                                      </p:cBhvr>
                                    </p:animEffect>
                                    <p:anim calcmode="lin" valueType="num">
                                      <p:cBhvr>
                                        <p:cTn id="96"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101" dur="26">
                                          <p:stCondLst>
                                            <p:cond delay="650"/>
                                          </p:stCondLst>
                                        </p:cTn>
                                        <p:tgtEl>
                                          <p:spTgt spid="6">
                                            <p:txEl>
                                              <p:pRg st="4" end="4"/>
                                            </p:txEl>
                                          </p:spTgt>
                                        </p:tgtEl>
                                      </p:cBhvr>
                                      <p:to x="100000" y="60000"/>
                                    </p:animScale>
                                    <p:animScale>
                                      <p:cBhvr>
                                        <p:cTn id="102" dur="166" decel="50000">
                                          <p:stCondLst>
                                            <p:cond delay="676"/>
                                          </p:stCondLst>
                                        </p:cTn>
                                        <p:tgtEl>
                                          <p:spTgt spid="6">
                                            <p:txEl>
                                              <p:pRg st="4" end="4"/>
                                            </p:txEl>
                                          </p:spTgt>
                                        </p:tgtEl>
                                      </p:cBhvr>
                                      <p:to x="100000" y="100000"/>
                                    </p:animScale>
                                    <p:animScale>
                                      <p:cBhvr>
                                        <p:cTn id="103" dur="26">
                                          <p:stCondLst>
                                            <p:cond delay="1312"/>
                                          </p:stCondLst>
                                        </p:cTn>
                                        <p:tgtEl>
                                          <p:spTgt spid="6">
                                            <p:txEl>
                                              <p:pRg st="4" end="4"/>
                                            </p:txEl>
                                          </p:spTgt>
                                        </p:tgtEl>
                                      </p:cBhvr>
                                      <p:to x="100000" y="80000"/>
                                    </p:animScale>
                                    <p:animScale>
                                      <p:cBhvr>
                                        <p:cTn id="104" dur="166" decel="50000">
                                          <p:stCondLst>
                                            <p:cond delay="1338"/>
                                          </p:stCondLst>
                                        </p:cTn>
                                        <p:tgtEl>
                                          <p:spTgt spid="6">
                                            <p:txEl>
                                              <p:pRg st="4" end="4"/>
                                            </p:txEl>
                                          </p:spTgt>
                                        </p:tgtEl>
                                      </p:cBhvr>
                                      <p:to x="100000" y="100000"/>
                                    </p:animScale>
                                    <p:animScale>
                                      <p:cBhvr>
                                        <p:cTn id="105" dur="26">
                                          <p:stCondLst>
                                            <p:cond delay="1642"/>
                                          </p:stCondLst>
                                        </p:cTn>
                                        <p:tgtEl>
                                          <p:spTgt spid="6">
                                            <p:txEl>
                                              <p:pRg st="4" end="4"/>
                                            </p:txEl>
                                          </p:spTgt>
                                        </p:tgtEl>
                                      </p:cBhvr>
                                      <p:to x="100000" y="90000"/>
                                    </p:animScale>
                                    <p:animScale>
                                      <p:cBhvr>
                                        <p:cTn id="106" dur="166" decel="50000">
                                          <p:stCondLst>
                                            <p:cond delay="1668"/>
                                          </p:stCondLst>
                                        </p:cTn>
                                        <p:tgtEl>
                                          <p:spTgt spid="6">
                                            <p:txEl>
                                              <p:pRg st="4" end="4"/>
                                            </p:txEl>
                                          </p:spTgt>
                                        </p:tgtEl>
                                      </p:cBhvr>
                                      <p:to x="100000" y="100000"/>
                                    </p:animScale>
                                    <p:animScale>
                                      <p:cBhvr>
                                        <p:cTn id="107" dur="26">
                                          <p:stCondLst>
                                            <p:cond delay="1808"/>
                                          </p:stCondLst>
                                        </p:cTn>
                                        <p:tgtEl>
                                          <p:spTgt spid="6">
                                            <p:txEl>
                                              <p:pRg st="4" end="4"/>
                                            </p:txEl>
                                          </p:spTgt>
                                        </p:tgtEl>
                                      </p:cBhvr>
                                      <p:to x="100000" y="95000"/>
                                    </p:animScale>
                                    <p:animScale>
                                      <p:cBhvr>
                                        <p:cTn id="108" dur="166" decel="50000">
                                          <p:stCondLst>
                                            <p:cond delay="1834"/>
                                          </p:stCondLst>
                                        </p:cTn>
                                        <p:tgtEl>
                                          <p:spTgt spid="6">
                                            <p:txEl>
                                              <p:pRg st="4" end="4"/>
                                            </p:txEl>
                                          </p:spTgt>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nodeType="clickEffect">
                                  <p:stCondLst>
                                    <p:cond delay="0"/>
                                  </p:stCondLst>
                                  <p:childTnLst>
                                    <p:set>
                                      <p:cBhvr>
                                        <p:cTn id="112" dur="1" fill="hold">
                                          <p:stCondLst>
                                            <p:cond delay="0"/>
                                          </p:stCondLst>
                                        </p:cTn>
                                        <p:tgtEl>
                                          <p:spTgt spid="6">
                                            <p:txEl>
                                              <p:pRg st="5" end="5"/>
                                            </p:txEl>
                                          </p:spTgt>
                                        </p:tgtEl>
                                        <p:attrNameLst>
                                          <p:attrName>style.visibility</p:attrName>
                                        </p:attrNameLst>
                                      </p:cBhvr>
                                      <p:to>
                                        <p:strVal val="visible"/>
                                      </p:to>
                                    </p:set>
                                    <p:animEffect transition="in" filter="wipe(down)">
                                      <p:cBhvr>
                                        <p:cTn id="113" dur="580">
                                          <p:stCondLst>
                                            <p:cond delay="0"/>
                                          </p:stCondLst>
                                        </p:cTn>
                                        <p:tgtEl>
                                          <p:spTgt spid="6">
                                            <p:txEl>
                                              <p:pRg st="5" end="5"/>
                                            </p:txEl>
                                          </p:spTgt>
                                        </p:tgtEl>
                                      </p:cBhvr>
                                    </p:animEffect>
                                    <p:anim calcmode="lin" valueType="num">
                                      <p:cBhvr>
                                        <p:cTn id="114" dur="1822"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6">
                                            <p:txEl>
                                              <p:pRg st="5" end="5"/>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6">
                                            <p:txEl>
                                              <p:pRg st="5" end="5"/>
                                            </p:txEl>
                                          </p:spTgt>
                                        </p:tgtEl>
                                      </p:cBhvr>
                                      <p:to x="100000" y="60000"/>
                                    </p:animScale>
                                    <p:animScale>
                                      <p:cBhvr>
                                        <p:cTn id="120" dur="166" decel="50000">
                                          <p:stCondLst>
                                            <p:cond delay="676"/>
                                          </p:stCondLst>
                                        </p:cTn>
                                        <p:tgtEl>
                                          <p:spTgt spid="6">
                                            <p:txEl>
                                              <p:pRg st="5" end="5"/>
                                            </p:txEl>
                                          </p:spTgt>
                                        </p:tgtEl>
                                      </p:cBhvr>
                                      <p:to x="100000" y="100000"/>
                                    </p:animScale>
                                    <p:animScale>
                                      <p:cBhvr>
                                        <p:cTn id="121" dur="26">
                                          <p:stCondLst>
                                            <p:cond delay="1312"/>
                                          </p:stCondLst>
                                        </p:cTn>
                                        <p:tgtEl>
                                          <p:spTgt spid="6">
                                            <p:txEl>
                                              <p:pRg st="5" end="5"/>
                                            </p:txEl>
                                          </p:spTgt>
                                        </p:tgtEl>
                                      </p:cBhvr>
                                      <p:to x="100000" y="80000"/>
                                    </p:animScale>
                                    <p:animScale>
                                      <p:cBhvr>
                                        <p:cTn id="122" dur="166" decel="50000">
                                          <p:stCondLst>
                                            <p:cond delay="1338"/>
                                          </p:stCondLst>
                                        </p:cTn>
                                        <p:tgtEl>
                                          <p:spTgt spid="6">
                                            <p:txEl>
                                              <p:pRg st="5" end="5"/>
                                            </p:txEl>
                                          </p:spTgt>
                                        </p:tgtEl>
                                      </p:cBhvr>
                                      <p:to x="100000" y="100000"/>
                                    </p:animScale>
                                    <p:animScale>
                                      <p:cBhvr>
                                        <p:cTn id="123" dur="26">
                                          <p:stCondLst>
                                            <p:cond delay="1642"/>
                                          </p:stCondLst>
                                        </p:cTn>
                                        <p:tgtEl>
                                          <p:spTgt spid="6">
                                            <p:txEl>
                                              <p:pRg st="5" end="5"/>
                                            </p:txEl>
                                          </p:spTgt>
                                        </p:tgtEl>
                                      </p:cBhvr>
                                      <p:to x="100000" y="90000"/>
                                    </p:animScale>
                                    <p:animScale>
                                      <p:cBhvr>
                                        <p:cTn id="124" dur="166" decel="50000">
                                          <p:stCondLst>
                                            <p:cond delay="1668"/>
                                          </p:stCondLst>
                                        </p:cTn>
                                        <p:tgtEl>
                                          <p:spTgt spid="6">
                                            <p:txEl>
                                              <p:pRg st="5" end="5"/>
                                            </p:txEl>
                                          </p:spTgt>
                                        </p:tgtEl>
                                      </p:cBhvr>
                                      <p:to x="100000" y="100000"/>
                                    </p:animScale>
                                    <p:animScale>
                                      <p:cBhvr>
                                        <p:cTn id="125" dur="26">
                                          <p:stCondLst>
                                            <p:cond delay="1808"/>
                                          </p:stCondLst>
                                        </p:cTn>
                                        <p:tgtEl>
                                          <p:spTgt spid="6">
                                            <p:txEl>
                                              <p:pRg st="5" end="5"/>
                                            </p:txEl>
                                          </p:spTgt>
                                        </p:tgtEl>
                                      </p:cBhvr>
                                      <p:to x="100000" y="95000"/>
                                    </p:animScale>
                                    <p:animScale>
                                      <p:cBhvr>
                                        <p:cTn id="126" dur="166" decel="50000">
                                          <p:stCondLst>
                                            <p:cond delay="1834"/>
                                          </p:stCondLst>
                                        </p:cTn>
                                        <p:tgtEl>
                                          <p:spTgt spid="6">
                                            <p:txEl>
                                              <p:pRg st="5" end="5"/>
                                            </p:txEl>
                                          </p:spTgt>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26" presetClass="entr" presetSubtype="0" fill="hold" nodeType="clickEffect">
                                  <p:stCondLst>
                                    <p:cond delay="0"/>
                                  </p:stCondLst>
                                  <p:childTnLst>
                                    <p:set>
                                      <p:cBhvr>
                                        <p:cTn id="130" dur="1" fill="hold">
                                          <p:stCondLst>
                                            <p:cond delay="0"/>
                                          </p:stCondLst>
                                        </p:cTn>
                                        <p:tgtEl>
                                          <p:spTgt spid="6">
                                            <p:txEl>
                                              <p:pRg st="6" end="6"/>
                                            </p:txEl>
                                          </p:spTgt>
                                        </p:tgtEl>
                                        <p:attrNameLst>
                                          <p:attrName>style.visibility</p:attrName>
                                        </p:attrNameLst>
                                      </p:cBhvr>
                                      <p:to>
                                        <p:strVal val="visible"/>
                                      </p:to>
                                    </p:set>
                                    <p:animEffect transition="in" filter="wipe(down)">
                                      <p:cBhvr>
                                        <p:cTn id="131" dur="580">
                                          <p:stCondLst>
                                            <p:cond delay="0"/>
                                          </p:stCondLst>
                                        </p:cTn>
                                        <p:tgtEl>
                                          <p:spTgt spid="6">
                                            <p:txEl>
                                              <p:pRg st="6" end="6"/>
                                            </p:txEl>
                                          </p:spTgt>
                                        </p:tgtEl>
                                      </p:cBhvr>
                                    </p:animEffect>
                                    <p:anim calcmode="lin" valueType="num">
                                      <p:cBhvr>
                                        <p:cTn id="132" dur="1822" tmFilter="0,0; 0.14,0.36; 0.43,0.73; 0.71,0.91; 1.0,1.0">
                                          <p:stCondLst>
                                            <p:cond delay="0"/>
                                          </p:stCondLst>
                                        </p:cTn>
                                        <p:tgtEl>
                                          <p:spTgt spid="6">
                                            <p:txEl>
                                              <p:pRg st="6" end="6"/>
                                            </p:txEl>
                                          </p:spTgt>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6">
                                            <p:txEl>
                                              <p:pRg st="6" end="6"/>
                                            </p:txEl>
                                          </p:spTgt>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6">
                                            <p:txEl>
                                              <p:pRg st="6" end="6"/>
                                            </p:txEl>
                                          </p:spTgt>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6">
                                            <p:txEl>
                                              <p:pRg st="6" end="6"/>
                                            </p:txEl>
                                          </p:spTgt>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6">
                                            <p:txEl>
                                              <p:pRg st="6" end="6"/>
                                            </p:txEl>
                                          </p:spTgt>
                                        </p:tgtEl>
                                        <p:attrNameLst>
                                          <p:attrName>ppt_y</p:attrName>
                                        </p:attrNameLst>
                                      </p:cBhvr>
                                      <p:tavLst>
                                        <p:tav tm="0" fmla="#ppt_y-sin(pi*$)/81">
                                          <p:val>
                                            <p:fltVal val="0"/>
                                          </p:val>
                                        </p:tav>
                                        <p:tav tm="100000">
                                          <p:val>
                                            <p:fltVal val="1"/>
                                          </p:val>
                                        </p:tav>
                                      </p:tavLst>
                                    </p:anim>
                                    <p:animScale>
                                      <p:cBhvr>
                                        <p:cTn id="137" dur="26">
                                          <p:stCondLst>
                                            <p:cond delay="650"/>
                                          </p:stCondLst>
                                        </p:cTn>
                                        <p:tgtEl>
                                          <p:spTgt spid="6">
                                            <p:txEl>
                                              <p:pRg st="6" end="6"/>
                                            </p:txEl>
                                          </p:spTgt>
                                        </p:tgtEl>
                                      </p:cBhvr>
                                      <p:to x="100000" y="60000"/>
                                    </p:animScale>
                                    <p:animScale>
                                      <p:cBhvr>
                                        <p:cTn id="138" dur="166" decel="50000">
                                          <p:stCondLst>
                                            <p:cond delay="676"/>
                                          </p:stCondLst>
                                        </p:cTn>
                                        <p:tgtEl>
                                          <p:spTgt spid="6">
                                            <p:txEl>
                                              <p:pRg st="6" end="6"/>
                                            </p:txEl>
                                          </p:spTgt>
                                        </p:tgtEl>
                                      </p:cBhvr>
                                      <p:to x="100000" y="100000"/>
                                    </p:animScale>
                                    <p:animScale>
                                      <p:cBhvr>
                                        <p:cTn id="139" dur="26">
                                          <p:stCondLst>
                                            <p:cond delay="1312"/>
                                          </p:stCondLst>
                                        </p:cTn>
                                        <p:tgtEl>
                                          <p:spTgt spid="6">
                                            <p:txEl>
                                              <p:pRg st="6" end="6"/>
                                            </p:txEl>
                                          </p:spTgt>
                                        </p:tgtEl>
                                      </p:cBhvr>
                                      <p:to x="100000" y="80000"/>
                                    </p:animScale>
                                    <p:animScale>
                                      <p:cBhvr>
                                        <p:cTn id="140" dur="166" decel="50000">
                                          <p:stCondLst>
                                            <p:cond delay="1338"/>
                                          </p:stCondLst>
                                        </p:cTn>
                                        <p:tgtEl>
                                          <p:spTgt spid="6">
                                            <p:txEl>
                                              <p:pRg st="6" end="6"/>
                                            </p:txEl>
                                          </p:spTgt>
                                        </p:tgtEl>
                                      </p:cBhvr>
                                      <p:to x="100000" y="100000"/>
                                    </p:animScale>
                                    <p:animScale>
                                      <p:cBhvr>
                                        <p:cTn id="141" dur="26">
                                          <p:stCondLst>
                                            <p:cond delay="1642"/>
                                          </p:stCondLst>
                                        </p:cTn>
                                        <p:tgtEl>
                                          <p:spTgt spid="6">
                                            <p:txEl>
                                              <p:pRg st="6" end="6"/>
                                            </p:txEl>
                                          </p:spTgt>
                                        </p:tgtEl>
                                      </p:cBhvr>
                                      <p:to x="100000" y="90000"/>
                                    </p:animScale>
                                    <p:animScale>
                                      <p:cBhvr>
                                        <p:cTn id="142" dur="166" decel="50000">
                                          <p:stCondLst>
                                            <p:cond delay="1668"/>
                                          </p:stCondLst>
                                        </p:cTn>
                                        <p:tgtEl>
                                          <p:spTgt spid="6">
                                            <p:txEl>
                                              <p:pRg st="6" end="6"/>
                                            </p:txEl>
                                          </p:spTgt>
                                        </p:tgtEl>
                                      </p:cBhvr>
                                      <p:to x="100000" y="100000"/>
                                    </p:animScale>
                                    <p:animScale>
                                      <p:cBhvr>
                                        <p:cTn id="143" dur="26">
                                          <p:stCondLst>
                                            <p:cond delay="1808"/>
                                          </p:stCondLst>
                                        </p:cTn>
                                        <p:tgtEl>
                                          <p:spTgt spid="6">
                                            <p:txEl>
                                              <p:pRg st="6" end="6"/>
                                            </p:txEl>
                                          </p:spTgt>
                                        </p:tgtEl>
                                      </p:cBhvr>
                                      <p:to x="100000" y="95000"/>
                                    </p:animScale>
                                    <p:animScale>
                                      <p:cBhvr>
                                        <p:cTn id="144" dur="166" decel="50000">
                                          <p:stCondLst>
                                            <p:cond delay="1834"/>
                                          </p:stCondLst>
                                        </p:cTn>
                                        <p:tgtEl>
                                          <p:spTgt spid="6">
                                            <p:txEl>
                                              <p:pRg st="6" end="6"/>
                                            </p:txEl>
                                          </p:spTgt>
                                        </p:tgtEl>
                                      </p:cBhvr>
                                      <p:to x="100000" y="100000"/>
                                    </p:animScale>
                                  </p:childTnLst>
                                </p:cTn>
                              </p:par>
                            </p:childTnLst>
                          </p:cTn>
                        </p:par>
                      </p:childTnLst>
                    </p:cTn>
                  </p:par>
                  <p:par>
                    <p:cTn id="145" fill="hold">
                      <p:stCondLst>
                        <p:cond delay="indefinite"/>
                      </p:stCondLst>
                      <p:childTnLst>
                        <p:par>
                          <p:cTn id="146" fill="hold">
                            <p:stCondLst>
                              <p:cond delay="0"/>
                            </p:stCondLst>
                            <p:childTnLst>
                              <p:par>
                                <p:cTn id="147" presetID="26" presetClass="entr" presetSubtype="0" fill="hold" nodeType="clickEffect">
                                  <p:stCondLst>
                                    <p:cond delay="0"/>
                                  </p:stCondLst>
                                  <p:childTnLst>
                                    <p:set>
                                      <p:cBhvr>
                                        <p:cTn id="148" dur="1" fill="hold">
                                          <p:stCondLst>
                                            <p:cond delay="0"/>
                                          </p:stCondLst>
                                        </p:cTn>
                                        <p:tgtEl>
                                          <p:spTgt spid="6">
                                            <p:txEl>
                                              <p:pRg st="7" end="7"/>
                                            </p:txEl>
                                          </p:spTgt>
                                        </p:tgtEl>
                                        <p:attrNameLst>
                                          <p:attrName>style.visibility</p:attrName>
                                        </p:attrNameLst>
                                      </p:cBhvr>
                                      <p:to>
                                        <p:strVal val="visible"/>
                                      </p:to>
                                    </p:set>
                                    <p:animEffect transition="in" filter="wipe(down)">
                                      <p:cBhvr>
                                        <p:cTn id="149" dur="580">
                                          <p:stCondLst>
                                            <p:cond delay="0"/>
                                          </p:stCondLst>
                                        </p:cTn>
                                        <p:tgtEl>
                                          <p:spTgt spid="6">
                                            <p:txEl>
                                              <p:pRg st="7" end="7"/>
                                            </p:txEl>
                                          </p:spTgt>
                                        </p:tgtEl>
                                      </p:cBhvr>
                                    </p:animEffect>
                                    <p:anim calcmode="lin" valueType="num">
                                      <p:cBhvr>
                                        <p:cTn id="150" dur="1822" tmFilter="0,0; 0.14,0.36; 0.43,0.73; 0.71,0.91; 1.0,1.0">
                                          <p:stCondLst>
                                            <p:cond delay="0"/>
                                          </p:stCondLst>
                                        </p:cTn>
                                        <p:tgtEl>
                                          <p:spTgt spid="6">
                                            <p:txEl>
                                              <p:pRg st="7" end="7"/>
                                            </p:txEl>
                                          </p:spTgt>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6">
                                            <p:txEl>
                                              <p:pRg st="7" end="7"/>
                                            </p:txEl>
                                          </p:spTgt>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6">
                                            <p:txEl>
                                              <p:pRg st="7" end="7"/>
                                            </p:txEl>
                                          </p:spTgt>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6">
                                            <p:txEl>
                                              <p:pRg st="7" end="7"/>
                                            </p:txEl>
                                          </p:spTgt>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6">
                                            <p:txEl>
                                              <p:pRg st="7" end="7"/>
                                            </p:txEl>
                                          </p:spTgt>
                                        </p:tgtEl>
                                        <p:attrNameLst>
                                          <p:attrName>ppt_y</p:attrName>
                                        </p:attrNameLst>
                                      </p:cBhvr>
                                      <p:tavLst>
                                        <p:tav tm="0" fmla="#ppt_y-sin(pi*$)/81">
                                          <p:val>
                                            <p:fltVal val="0"/>
                                          </p:val>
                                        </p:tav>
                                        <p:tav tm="100000">
                                          <p:val>
                                            <p:fltVal val="1"/>
                                          </p:val>
                                        </p:tav>
                                      </p:tavLst>
                                    </p:anim>
                                    <p:animScale>
                                      <p:cBhvr>
                                        <p:cTn id="155" dur="26">
                                          <p:stCondLst>
                                            <p:cond delay="650"/>
                                          </p:stCondLst>
                                        </p:cTn>
                                        <p:tgtEl>
                                          <p:spTgt spid="6">
                                            <p:txEl>
                                              <p:pRg st="7" end="7"/>
                                            </p:txEl>
                                          </p:spTgt>
                                        </p:tgtEl>
                                      </p:cBhvr>
                                      <p:to x="100000" y="60000"/>
                                    </p:animScale>
                                    <p:animScale>
                                      <p:cBhvr>
                                        <p:cTn id="156" dur="166" decel="50000">
                                          <p:stCondLst>
                                            <p:cond delay="676"/>
                                          </p:stCondLst>
                                        </p:cTn>
                                        <p:tgtEl>
                                          <p:spTgt spid="6">
                                            <p:txEl>
                                              <p:pRg st="7" end="7"/>
                                            </p:txEl>
                                          </p:spTgt>
                                        </p:tgtEl>
                                      </p:cBhvr>
                                      <p:to x="100000" y="100000"/>
                                    </p:animScale>
                                    <p:animScale>
                                      <p:cBhvr>
                                        <p:cTn id="157" dur="26">
                                          <p:stCondLst>
                                            <p:cond delay="1312"/>
                                          </p:stCondLst>
                                        </p:cTn>
                                        <p:tgtEl>
                                          <p:spTgt spid="6">
                                            <p:txEl>
                                              <p:pRg st="7" end="7"/>
                                            </p:txEl>
                                          </p:spTgt>
                                        </p:tgtEl>
                                      </p:cBhvr>
                                      <p:to x="100000" y="80000"/>
                                    </p:animScale>
                                    <p:animScale>
                                      <p:cBhvr>
                                        <p:cTn id="158" dur="166" decel="50000">
                                          <p:stCondLst>
                                            <p:cond delay="1338"/>
                                          </p:stCondLst>
                                        </p:cTn>
                                        <p:tgtEl>
                                          <p:spTgt spid="6">
                                            <p:txEl>
                                              <p:pRg st="7" end="7"/>
                                            </p:txEl>
                                          </p:spTgt>
                                        </p:tgtEl>
                                      </p:cBhvr>
                                      <p:to x="100000" y="100000"/>
                                    </p:animScale>
                                    <p:animScale>
                                      <p:cBhvr>
                                        <p:cTn id="159" dur="26">
                                          <p:stCondLst>
                                            <p:cond delay="1642"/>
                                          </p:stCondLst>
                                        </p:cTn>
                                        <p:tgtEl>
                                          <p:spTgt spid="6">
                                            <p:txEl>
                                              <p:pRg st="7" end="7"/>
                                            </p:txEl>
                                          </p:spTgt>
                                        </p:tgtEl>
                                      </p:cBhvr>
                                      <p:to x="100000" y="90000"/>
                                    </p:animScale>
                                    <p:animScale>
                                      <p:cBhvr>
                                        <p:cTn id="160" dur="166" decel="50000">
                                          <p:stCondLst>
                                            <p:cond delay="1668"/>
                                          </p:stCondLst>
                                        </p:cTn>
                                        <p:tgtEl>
                                          <p:spTgt spid="6">
                                            <p:txEl>
                                              <p:pRg st="7" end="7"/>
                                            </p:txEl>
                                          </p:spTgt>
                                        </p:tgtEl>
                                      </p:cBhvr>
                                      <p:to x="100000" y="100000"/>
                                    </p:animScale>
                                    <p:animScale>
                                      <p:cBhvr>
                                        <p:cTn id="161" dur="26">
                                          <p:stCondLst>
                                            <p:cond delay="1808"/>
                                          </p:stCondLst>
                                        </p:cTn>
                                        <p:tgtEl>
                                          <p:spTgt spid="6">
                                            <p:txEl>
                                              <p:pRg st="7" end="7"/>
                                            </p:txEl>
                                          </p:spTgt>
                                        </p:tgtEl>
                                      </p:cBhvr>
                                      <p:to x="100000" y="95000"/>
                                    </p:animScale>
                                    <p:animScale>
                                      <p:cBhvr>
                                        <p:cTn id="162" dur="166" decel="50000">
                                          <p:stCondLst>
                                            <p:cond delay="1834"/>
                                          </p:stCondLst>
                                        </p:cTn>
                                        <p:tgtEl>
                                          <p:spTgt spid="6">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1166260" y="15372"/>
            <a:ext cx="6811480"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cap="none" spc="0" dirty="0" smtClean="0">
                <a:ln w="50800"/>
                <a:solidFill>
                  <a:schemeClr val="bg1">
                    <a:shade val="50000"/>
                  </a:schemeClr>
                </a:solidFill>
                <a:effectLst/>
              </a:rPr>
              <a:t>Height of Julius Caesar</a:t>
            </a:r>
            <a:endParaRPr lang="en-US" sz="4000" b="1" cap="none" spc="0" dirty="0">
              <a:ln w="50800"/>
              <a:solidFill>
                <a:schemeClr val="bg1">
                  <a:shade val="50000"/>
                </a:schemeClr>
              </a:solidFill>
              <a:effectLst/>
            </a:endParaRPr>
          </a:p>
        </p:txBody>
      </p:sp>
      <p:sp>
        <p:nvSpPr>
          <p:cNvPr id="6" name="Rectangle 5"/>
          <p:cNvSpPr/>
          <p:nvPr/>
        </p:nvSpPr>
        <p:spPr>
          <a:xfrm>
            <a:off x="533400" y="663141"/>
            <a:ext cx="8382000" cy="33440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rPr>
              <a:t>Marched on Rome 49 BC</a:t>
            </a:r>
          </a:p>
          <a:p>
            <a:pPr marL="1200150" lvl="2" indent="-285750">
              <a:buFont typeface="Wingdings" panose="05000000000000000000" pitchFamily="2" charset="2"/>
              <a:buChar char="v"/>
            </a:pPr>
            <a:r>
              <a:rPr lang="en-US" sz="2400" dirty="0" smtClean="0">
                <a:solidFill>
                  <a:schemeClr val="bg1"/>
                </a:solidFill>
              </a:rPr>
              <a:t>Crossed the </a:t>
            </a:r>
            <a:r>
              <a:rPr lang="en-US" sz="2400" u="sng" dirty="0" smtClean="0">
                <a:solidFill>
                  <a:schemeClr val="bg1"/>
                </a:solidFill>
              </a:rPr>
              <a:t>Rubicon</a:t>
            </a:r>
            <a:r>
              <a:rPr lang="en-US" sz="2400" dirty="0" smtClean="0">
                <a:solidFill>
                  <a:schemeClr val="bg1"/>
                </a:solidFill>
              </a:rPr>
              <a:t> River, declaring war on Rome</a:t>
            </a:r>
          </a:p>
          <a:p>
            <a:pPr marL="1200150" lvl="2" indent="-285750">
              <a:buFont typeface="Wingdings" panose="05000000000000000000" pitchFamily="2" charset="2"/>
              <a:buChar char="v"/>
            </a:pPr>
            <a:r>
              <a:rPr lang="en-US" sz="2400" dirty="0" smtClean="0">
                <a:solidFill>
                  <a:schemeClr val="bg1"/>
                </a:solidFill>
              </a:rPr>
              <a:t>“The Die is Cast”</a:t>
            </a:r>
          </a:p>
          <a:p>
            <a:pPr marL="285750" indent="-285750">
              <a:buFont typeface="Wingdings" panose="05000000000000000000" pitchFamily="2" charset="2"/>
              <a:buChar char="v"/>
            </a:pPr>
            <a:r>
              <a:rPr lang="en-US" sz="2400" dirty="0" smtClean="0">
                <a:solidFill>
                  <a:schemeClr val="bg1"/>
                </a:solidFill>
              </a:rPr>
              <a:t>Engaged in a </a:t>
            </a:r>
            <a:r>
              <a:rPr lang="en-US" sz="2400" u="sng" dirty="0" smtClean="0">
                <a:solidFill>
                  <a:schemeClr val="bg1"/>
                </a:solidFill>
              </a:rPr>
              <a:t>Civil War</a:t>
            </a:r>
            <a:r>
              <a:rPr lang="en-US" sz="2400" dirty="0" smtClean="0">
                <a:solidFill>
                  <a:schemeClr val="bg1"/>
                </a:solidFill>
              </a:rPr>
              <a:t> with Pompey from 49 BC – 46 BC</a:t>
            </a:r>
          </a:p>
          <a:p>
            <a:pPr marL="742950" lvl="1" indent="-285750">
              <a:buFont typeface="Wingdings" panose="05000000000000000000" pitchFamily="2" charset="2"/>
              <a:buChar char="v"/>
            </a:pPr>
            <a:r>
              <a:rPr lang="en-US" sz="2400" dirty="0" smtClean="0">
                <a:solidFill>
                  <a:schemeClr val="bg1"/>
                </a:solidFill>
              </a:rPr>
              <a:t>Pompey was killed by Egyptians who tricked him into coming ashore, only to attack him and cut off his head</a:t>
            </a:r>
          </a:p>
          <a:p>
            <a:pPr marL="742950" lvl="1" indent="-285750">
              <a:buFont typeface="Wingdings" panose="05000000000000000000" pitchFamily="2" charset="2"/>
              <a:buChar char="v"/>
            </a:pPr>
            <a:r>
              <a:rPr lang="en-US" sz="2400" dirty="0" smtClean="0">
                <a:solidFill>
                  <a:schemeClr val="bg1"/>
                </a:solidFill>
              </a:rPr>
              <a:t>The Egyptians presented the head to Caesar who was angry that his friend/rival was killed by someone other than him!</a:t>
            </a:r>
          </a:p>
          <a:p>
            <a:pPr marL="1200150" lvl="2" indent="-285750">
              <a:buFont typeface="Wingdings" panose="05000000000000000000" pitchFamily="2" charset="2"/>
              <a:buChar char="v"/>
            </a:pPr>
            <a:endParaRPr lang="en-US" sz="2400" dirty="0" smtClean="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 y="4007181"/>
            <a:ext cx="3505200" cy="27603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7" name="Rounded Rectangular Callout 6"/>
          <p:cNvSpPr/>
          <p:nvPr/>
        </p:nvSpPr>
        <p:spPr>
          <a:xfrm>
            <a:off x="1981200" y="4096752"/>
            <a:ext cx="2895600" cy="732105"/>
          </a:xfrm>
          <a:prstGeom prst="wedgeRoundRectCallout">
            <a:avLst>
              <a:gd name="adj1" fmla="val -59781"/>
              <a:gd name="adj2" fmla="val 1878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2400" dirty="0" smtClean="0"/>
              <a:t>“THE DIE IS CAST”</a:t>
            </a:r>
            <a:endParaRPr lang="en-US" sz="2400" dirty="0"/>
          </a:p>
        </p:txBody>
      </p:sp>
    </p:spTree>
    <p:extLst>
      <p:ext uri="{BB962C8B-B14F-4D97-AF65-F5344CB8AC3E}">
        <p14:creationId xmlns:p14="http://schemas.microsoft.com/office/powerpoint/2010/main" val="233155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wheel(1)">
                                      <p:cBhvr>
                                        <p:cTn id="22" dur="20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down)">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ipe(down)">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wipe(down)">
                                      <p:cBhvr>
                                        <p:cTn id="4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609600" y="2697162"/>
            <a:ext cx="8229600" cy="3962400"/>
          </a:xfrm>
          <a:prstGeom prst="round2DiagRect">
            <a:avLst/>
          </a:prstGeom>
          <a:effectLst>
            <a:glow rad="2286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Wingdings" panose="05000000000000000000" pitchFamily="2" charset="2"/>
              <a:buChar char="v"/>
            </a:pPr>
            <a:r>
              <a:rPr lang="en-US" sz="2400" dirty="0">
                <a:solidFill>
                  <a:sysClr val="windowText" lastClr="000000"/>
                </a:solidFill>
              </a:rPr>
              <a:t>Caesar won the Civil War</a:t>
            </a:r>
          </a:p>
          <a:p>
            <a:pPr marL="742950" lvl="1" indent="-285750">
              <a:buFont typeface="Wingdings" panose="05000000000000000000" pitchFamily="2" charset="2"/>
              <a:buChar char="v"/>
            </a:pPr>
            <a:r>
              <a:rPr lang="en-US" sz="2400" dirty="0">
                <a:solidFill>
                  <a:sysClr val="windowText" lastClr="000000"/>
                </a:solidFill>
              </a:rPr>
              <a:t>Elected Dictator for life</a:t>
            </a:r>
          </a:p>
          <a:p>
            <a:pPr marL="285750" indent="-285750">
              <a:buFont typeface="Wingdings" panose="05000000000000000000" pitchFamily="2" charset="2"/>
              <a:buChar char="v"/>
            </a:pPr>
            <a:r>
              <a:rPr lang="en-US" sz="2400" dirty="0">
                <a:solidFill>
                  <a:sysClr val="windowText" lastClr="000000"/>
                </a:solidFill>
              </a:rPr>
              <a:t>Instituted political and social reforms – making Rome more efficient</a:t>
            </a:r>
          </a:p>
          <a:p>
            <a:pPr marL="1200150" lvl="2" indent="-285750">
              <a:buFont typeface="Wingdings" panose="05000000000000000000" pitchFamily="2" charset="2"/>
              <a:buChar char="v"/>
            </a:pPr>
            <a:r>
              <a:rPr lang="en-US" sz="2400" dirty="0">
                <a:solidFill>
                  <a:sysClr val="windowText" lastClr="000000"/>
                </a:solidFill>
              </a:rPr>
              <a:t>Made the Plebeians happy</a:t>
            </a:r>
          </a:p>
          <a:p>
            <a:pPr marL="1200150" lvl="2" indent="-285750">
              <a:buFont typeface="Wingdings" panose="05000000000000000000" pitchFamily="2" charset="2"/>
              <a:buChar char="v"/>
            </a:pPr>
            <a:r>
              <a:rPr lang="en-US" sz="2400" dirty="0">
                <a:solidFill>
                  <a:sysClr val="windowText" lastClr="000000"/>
                </a:solidFill>
              </a:rPr>
              <a:t>Made the aristocrats mad</a:t>
            </a:r>
          </a:p>
          <a:p>
            <a:pPr marL="1657350" lvl="3" indent="-285750">
              <a:buFont typeface="Wingdings" panose="05000000000000000000" pitchFamily="2" charset="2"/>
              <a:buChar char="v"/>
            </a:pPr>
            <a:r>
              <a:rPr lang="en-US" sz="2400" dirty="0">
                <a:solidFill>
                  <a:sysClr val="windowText" lastClr="000000"/>
                </a:solidFill>
              </a:rPr>
              <a:t>Fellow patricians felt that Caesar was weakening their power</a:t>
            </a:r>
          </a:p>
        </p:txBody>
      </p:sp>
      <p:sp>
        <p:nvSpPr>
          <p:cNvPr id="5" name="Rounded Rectangular Callout 4"/>
          <p:cNvSpPr/>
          <p:nvPr/>
        </p:nvSpPr>
        <p:spPr>
          <a:xfrm>
            <a:off x="2312470" y="228600"/>
            <a:ext cx="6831530" cy="2468562"/>
          </a:xfrm>
          <a:prstGeom prst="wedgeRoundRectCallout">
            <a:avLst>
              <a:gd name="adj1" fmla="val -14287"/>
              <a:gd name="adj2" fmla="val 105621"/>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smtClean="0"/>
              <a:t>SOCIAL REFORMS:</a:t>
            </a:r>
          </a:p>
          <a:p>
            <a:pPr marL="285750" indent="-285750">
              <a:buFont typeface="Arial" panose="020B0604020202020204" pitchFamily="34" charset="0"/>
              <a:buChar char="•"/>
            </a:pPr>
            <a:r>
              <a:rPr lang="en-US" sz="2000" dirty="0" smtClean="0"/>
              <a:t>Organized the Calendar</a:t>
            </a:r>
          </a:p>
          <a:p>
            <a:pPr marL="285750" indent="-285750">
              <a:buFont typeface="Arial" panose="020B0604020202020204" pitchFamily="34" charset="0"/>
              <a:buChar char="•"/>
            </a:pPr>
            <a:r>
              <a:rPr lang="en-US" sz="2000" dirty="0" smtClean="0"/>
              <a:t>Fixed the tax system (allowing the Plebeians to pay less)</a:t>
            </a:r>
          </a:p>
          <a:p>
            <a:pPr marL="285750" indent="-285750">
              <a:buFont typeface="Arial" panose="020B0604020202020204" pitchFamily="34" charset="0"/>
              <a:buChar char="•"/>
            </a:pPr>
            <a:r>
              <a:rPr lang="en-US" sz="2000" dirty="0" smtClean="0"/>
              <a:t>Reorganized the political structure (shrunk the number of members in the Senate)</a:t>
            </a:r>
          </a:p>
          <a:p>
            <a:pPr marL="285750" indent="-285750">
              <a:buFont typeface="Arial" panose="020B0604020202020204" pitchFamily="34" charset="0"/>
              <a:buChar char="•"/>
            </a:pPr>
            <a:r>
              <a:rPr lang="en-US" sz="2000" dirty="0" smtClean="0"/>
              <a:t>Provided food and housing for the poor</a:t>
            </a:r>
          </a:p>
          <a:p>
            <a:pPr marL="285750" indent="-285750">
              <a:buFont typeface="Arial" panose="020B0604020202020204" pitchFamily="34" charset="0"/>
              <a:buChar char="•"/>
            </a:pPr>
            <a:r>
              <a:rPr lang="en-US" sz="2000" dirty="0" smtClean="0"/>
              <a:t>Increased public education</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81496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fade">
                                      <p:cBhvr>
                                        <p:cTn id="45" dur="1000"/>
                                        <p:tgtEl>
                                          <p:spTgt spid="5">
                                            <p:txEl>
                                              <p:pRg st="0" end="0"/>
                                            </p:txEl>
                                          </p:spTgt>
                                        </p:tgtEl>
                                      </p:cBhvr>
                                    </p:animEffect>
                                    <p:anim calcmode="lin" valueType="num">
                                      <p:cBhvr>
                                        <p:cTn id="4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52" dur="500"/>
                                        <p:tgtEl>
                                          <p:spTgt spid="5">
                                            <p:txEl>
                                              <p:pRg st="1" end="1"/>
                                            </p:txEl>
                                          </p:spTgt>
                                        </p:tgtEl>
                                      </p:cBhvr>
                                    </p:animEffect>
                                  </p:childTnLst>
                                </p:cTn>
                              </p:par>
                              <p:par>
                                <p:cTn id="53" presetID="14" presetClass="entr" presetSubtype="10" fill="hold" nodeType="with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55" dur="500"/>
                                        <p:tgtEl>
                                          <p:spTgt spid="5">
                                            <p:txEl>
                                              <p:pRg st="2" end="2"/>
                                            </p:txEl>
                                          </p:spTgt>
                                        </p:tgtEl>
                                      </p:cBhvr>
                                    </p:animEffect>
                                  </p:childTnLst>
                                </p:cTn>
                              </p:par>
                              <p:par>
                                <p:cTn id="56" presetID="14" presetClass="entr" presetSubtype="10" fill="hold" nodeType="withEffect">
                                  <p:stCondLst>
                                    <p:cond delay="0"/>
                                  </p:stCondLst>
                                  <p:childTnLst>
                                    <p:set>
                                      <p:cBhvr>
                                        <p:cTn id="57" dur="1" fill="hold">
                                          <p:stCondLst>
                                            <p:cond delay="0"/>
                                          </p:stCondLst>
                                        </p:cTn>
                                        <p:tgtEl>
                                          <p:spTgt spid="5">
                                            <p:txEl>
                                              <p:pRg st="3" end="3"/>
                                            </p:txEl>
                                          </p:spTgt>
                                        </p:tgtEl>
                                        <p:attrNameLst>
                                          <p:attrName>style.visibility</p:attrName>
                                        </p:attrNameLst>
                                      </p:cBhvr>
                                      <p:to>
                                        <p:strVal val="visible"/>
                                      </p:to>
                                    </p:set>
                                    <p:animEffect transition="in" filter="randombar(horizontal)">
                                      <p:cBhvr>
                                        <p:cTn id="58" dur="500"/>
                                        <p:tgtEl>
                                          <p:spTgt spid="5">
                                            <p:txEl>
                                              <p:pRg st="3" end="3"/>
                                            </p:txEl>
                                          </p:spTgt>
                                        </p:tgtEl>
                                      </p:cBhvr>
                                    </p:animEffect>
                                  </p:childTnLst>
                                </p:cTn>
                              </p:par>
                              <p:par>
                                <p:cTn id="59" presetID="14" presetClass="entr" presetSubtype="10" fill="hold" nodeType="with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Effect transition="in" filter="randombar(horizontal)">
                                      <p:cBhvr>
                                        <p:cTn id="61" dur="500"/>
                                        <p:tgtEl>
                                          <p:spTgt spid="5">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5">
                                            <p:txEl>
                                              <p:pRg st="5" end="5"/>
                                            </p:txEl>
                                          </p:spTgt>
                                        </p:tgtEl>
                                        <p:attrNameLst>
                                          <p:attrName>style.visibility</p:attrName>
                                        </p:attrNameLst>
                                      </p:cBhvr>
                                      <p:to>
                                        <p:strVal val="visible"/>
                                      </p:to>
                                    </p:set>
                                    <p:animEffect transition="in" filter="randombar(horizontal)">
                                      <p:cBhvr>
                                        <p:cTn id="6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Rectangle 4"/>
          <p:cNvSpPr/>
          <p:nvPr/>
        </p:nvSpPr>
        <p:spPr>
          <a:xfrm>
            <a:off x="874523" y="228600"/>
            <a:ext cx="7394974"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cap="none" spc="0" dirty="0" smtClean="0">
                <a:ln w="50800"/>
                <a:solidFill>
                  <a:schemeClr val="bg1">
                    <a:shade val="50000"/>
                  </a:schemeClr>
                </a:solidFill>
                <a:effectLst/>
              </a:rPr>
              <a:t>Downfall of Julius Caesar</a:t>
            </a:r>
            <a:endParaRPr lang="en-US" sz="4000" b="1" cap="none" spc="0" dirty="0">
              <a:ln w="50800"/>
              <a:solidFill>
                <a:schemeClr val="bg1">
                  <a:shade val="50000"/>
                </a:schemeClr>
              </a:solidFill>
              <a:effectLst/>
            </a:endParaRPr>
          </a:p>
        </p:txBody>
      </p:sp>
      <p:sp>
        <p:nvSpPr>
          <p:cNvPr id="6" name="Rectangle 5"/>
          <p:cNvSpPr/>
          <p:nvPr/>
        </p:nvSpPr>
        <p:spPr>
          <a:xfrm>
            <a:off x="381000" y="1165086"/>
            <a:ext cx="8382000" cy="47663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US" sz="2400" dirty="0" smtClean="0">
                <a:solidFill>
                  <a:schemeClr val="bg1"/>
                </a:solidFill>
              </a:rPr>
              <a:t>Was declared dictator for a 10 – year period in 46 BC</a:t>
            </a:r>
          </a:p>
          <a:p>
            <a:pPr marL="285750" indent="-285750">
              <a:buFont typeface="Wingdings" panose="05000000000000000000" pitchFamily="2" charset="2"/>
              <a:buChar char="v"/>
            </a:pPr>
            <a:r>
              <a:rPr lang="en-US" sz="2400" dirty="0" smtClean="0">
                <a:solidFill>
                  <a:schemeClr val="bg1"/>
                </a:solidFill>
              </a:rPr>
              <a:t>In early 44 BC was named “Dictator in </a:t>
            </a:r>
            <a:r>
              <a:rPr lang="en-US" sz="2400" dirty="0" err="1" smtClean="0">
                <a:solidFill>
                  <a:schemeClr val="bg1"/>
                </a:solidFill>
              </a:rPr>
              <a:t>Perpetuo</a:t>
            </a:r>
            <a:r>
              <a:rPr lang="en-US" sz="2400" dirty="0" smtClean="0">
                <a:solidFill>
                  <a:schemeClr val="bg1"/>
                </a:solidFill>
              </a:rPr>
              <a:t>” (Dictator for life)</a:t>
            </a:r>
          </a:p>
          <a:p>
            <a:pPr marL="1200150" lvl="2" indent="-285750">
              <a:buFont typeface="Wingdings" panose="05000000000000000000" pitchFamily="2" charset="2"/>
              <a:buChar char="v"/>
            </a:pPr>
            <a:r>
              <a:rPr lang="en-US" sz="2400" dirty="0" smtClean="0">
                <a:solidFill>
                  <a:schemeClr val="bg1"/>
                </a:solidFill>
              </a:rPr>
              <a:t>This led to a conspiracy plot by more than 60 Senators</a:t>
            </a:r>
          </a:p>
          <a:p>
            <a:pPr marL="1200150" lvl="2" indent="-285750">
              <a:buFont typeface="Wingdings" panose="05000000000000000000" pitchFamily="2" charset="2"/>
              <a:buChar char="v"/>
            </a:pPr>
            <a:r>
              <a:rPr lang="en-US" sz="2400" dirty="0" smtClean="0">
                <a:solidFill>
                  <a:schemeClr val="bg1"/>
                </a:solidFill>
              </a:rPr>
              <a:t>The Senators felt they were Saving the Republic </a:t>
            </a:r>
          </a:p>
          <a:p>
            <a:pPr marL="285750" indent="-285750">
              <a:buFont typeface="Wingdings" panose="05000000000000000000" pitchFamily="2" charset="2"/>
              <a:buChar char="v"/>
            </a:pPr>
            <a:r>
              <a:rPr lang="en-US" sz="2400" dirty="0" smtClean="0">
                <a:solidFill>
                  <a:schemeClr val="bg1"/>
                </a:solidFill>
              </a:rPr>
              <a:t>March 15</a:t>
            </a:r>
            <a:r>
              <a:rPr lang="en-US" sz="2400" baseline="30000" dirty="0" smtClean="0">
                <a:solidFill>
                  <a:schemeClr val="bg1"/>
                </a:solidFill>
              </a:rPr>
              <a:t>th</a:t>
            </a:r>
            <a:r>
              <a:rPr lang="en-US" sz="2400" dirty="0" smtClean="0">
                <a:solidFill>
                  <a:schemeClr val="bg1"/>
                </a:solidFill>
              </a:rPr>
              <a:t> 44 BC (“Ides of March”) – Caesar was stabbed to death 23 times by fellow Senators in the Theater of Pompey</a:t>
            </a:r>
          </a:p>
          <a:p>
            <a:pPr marL="285750" indent="-285750">
              <a:buFont typeface="Wingdings" panose="05000000000000000000" pitchFamily="2" charset="2"/>
              <a:buChar char="v"/>
            </a:pPr>
            <a:r>
              <a:rPr lang="en-US" sz="2400" dirty="0" smtClean="0">
                <a:solidFill>
                  <a:schemeClr val="bg1"/>
                </a:solidFill>
              </a:rPr>
              <a:t>Brutus (possible illegitimate son – and former ally) was leading the conspiracy!</a:t>
            </a:r>
          </a:p>
          <a:p>
            <a:pPr marL="285750" indent="-285750">
              <a:buFont typeface="Wingdings" panose="05000000000000000000" pitchFamily="2" charset="2"/>
              <a:buChar char="v"/>
            </a:pPr>
            <a:r>
              <a:rPr lang="en-US" sz="2400" dirty="0" smtClean="0">
                <a:solidFill>
                  <a:schemeClr val="bg1"/>
                </a:solidFill>
              </a:rPr>
              <a:t>When he realized that it was Brutus he (supposedly) said “Et </a:t>
            </a:r>
            <a:r>
              <a:rPr lang="en-US" sz="2400" dirty="0" err="1" smtClean="0">
                <a:solidFill>
                  <a:schemeClr val="bg1"/>
                </a:solidFill>
              </a:rPr>
              <a:t>tu</a:t>
            </a:r>
            <a:r>
              <a:rPr lang="en-US" sz="2400" dirty="0" smtClean="0">
                <a:solidFill>
                  <a:schemeClr val="bg1"/>
                </a:solidFill>
              </a:rPr>
              <a:t> Brute?” (and also you Brutus?)</a:t>
            </a:r>
          </a:p>
          <a:p>
            <a:pPr marL="1200150" lvl="2" indent="-285750">
              <a:buFont typeface="Wingdings" panose="05000000000000000000" pitchFamily="2" charset="2"/>
              <a:buChar char="v"/>
            </a:pPr>
            <a:r>
              <a:rPr lang="en-US" sz="2400" dirty="0" smtClean="0">
                <a:solidFill>
                  <a:schemeClr val="bg1"/>
                </a:solidFill>
              </a:rPr>
              <a:t>This assassination created Chaos in the Republic</a:t>
            </a:r>
            <a:endParaRPr lang="en-US" sz="2400" dirty="0">
              <a:solidFill>
                <a:schemeClr val="bg1"/>
              </a:solidFill>
            </a:endParaRPr>
          </a:p>
          <a:p>
            <a:pPr marL="1200150" lvl="2" indent="-285750">
              <a:buFont typeface="Wingdings" panose="05000000000000000000" pitchFamily="2" charset="2"/>
              <a:buChar char="v"/>
            </a:pPr>
            <a:endParaRPr lang="en-US" sz="2400" dirty="0" smtClean="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05118"/>
            <a:ext cx="5650361" cy="32004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0964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2000"/>
                                        <p:tgtEl>
                                          <p:spTgt spid="6">
                                            <p:txEl>
                                              <p:pRg st="1" end="1"/>
                                            </p:txEl>
                                          </p:spTgt>
                                        </p:tgtEl>
                                      </p:cBhvr>
                                    </p:animEffect>
                                    <p:anim calcmode="lin" valueType="num">
                                      <p:cBhvr>
                                        <p:cTn id="15" dur="20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2000"/>
                                        <p:tgtEl>
                                          <p:spTgt spid="6">
                                            <p:txEl>
                                              <p:pRg st="2" end="2"/>
                                            </p:txEl>
                                          </p:spTgt>
                                        </p:tgtEl>
                                      </p:cBhvr>
                                    </p:animEffect>
                                    <p:anim calcmode="lin" valueType="num">
                                      <p:cBhvr>
                                        <p:cTn id="22" dur="2000" fill="hold"/>
                                        <p:tgtEl>
                                          <p:spTgt spid="6">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2000"/>
                                        <p:tgtEl>
                                          <p:spTgt spid="6">
                                            <p:txEl>
                                              <p:pRg st="3" end="3"/>
                                            </p:txEl>
                                          </p:spTgt>
                                        </p:tgtEl>
                                      </p:cBhvr>
                                    </p:animEffect>
                                    <p:anim calcmode="lin" valueType="num">
                                      <p:cBhvr>
                                        <p:cTn id="29" dur="2000" fill="hold"/>
                                        <p:tgtEl>
                                          <p:spTgt spid="6">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6">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2000"/>
                                        <p:tgtEl>
                                          <p:spTgt spid="6">
                                            <p:txEl>
                                              <p:pRg st="4" end="4"/>
                                            </p:txEl>
                                          </p:spTgt>
                                        </p:tgtEl>
                                      </p:cBhvr>
                                    </p:animEffect>
                                    <p:anim calcmode="lin" valueType="num">
                                      <p:cBhvr>
                                        <p:cTn id="36" dur="2000" fill="hold"/>
                                        <p:tgtEl>
                                          <p:spTgt spid="6">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6">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2000"/>
                                        <p:tgtEl>
                                          <p:spTgt spid="6">
                                            <p:txEl>
                                              <p:pRg st="5" end="5"/>
                                            </p:txEl>
                                          </p:spTgt>
                                        </p:tgtEl>
                                      </p:cBhvr>
                                    </p:animEffect>
                                    <p:anim calcmode="lin" valueType="num">
                                      <p:cBhvr>
                                        <p:cTn id="43" dur="2000" fill="hold"/>
                                        <p:tgtEl>
                                          <p:spTgt spid="6">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6">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2000"/>
                                        <p:tgtEl>
                                          <p:spTgt spid="6">
                                            <p:txEl>
                                              <p:pRg st="6" end="6"/>
                                            </p:txEl>
                                          </p:spTgt>
                                        </p:tgtEl>
                                      </p:cBhvr>
                                    </p:animEffect>
                                    <p:anim calcmode="lin" valueType="num">
                                      <p:cBhvr>
                                        <p:cTn id="50" dur="2000" fill="hold"/>
                                        <p:tgtEl>
                                          <p:spTgt spid="6">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6">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050"/>
                                        </p:tgtEl>
                                        <p:attrNameLst>
                                          <p:attrName>style.visibility</p:attrName>
                                        </p:attrNameLst>
                                      </p:cBhvr>
                                      <p:to>
                                        <p:strVal val="visible"/>
                                      </p:to>
                                    </p:set>
                                    <p:animEffect transition="in" filter="wipe(down)">
                                      <p:cBhvr>
                                        <p:cTn id="56" dur="500"/>
                                        <p:tgtEl>
                                          <p:spTgt spid="2050"/>
                                        </p:tgtEl>
                                      </p:cBhvr>
                                    </p:animEffect>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fade">
                                      <p:cBhvr>
                                        <p:cTn id="61" dur="2000"/>
                                        <p:tgtEl>
                                          <p:spTgt spid="6">
                                            <p:txEl>
                                              <p:pRg st="7" end="7"/>
                                            </p:txEl>
                                          </p:spTgt>
                                        </p:tgtEl>
                                      </p:cBhvr>
                                    </p:animEffect>
                                    <p:anim calcmode="lin" valueType="num">
                                      <p:cBhvr>
                                        <p:cTn id="62" dur="2000" fill="hold"/>
                                        <p:tgtEl>
                                          <p:spTgt spid="6">
                                            <p:txEl>
                                              <p:pRg st="7" end="7"/>
                                            </p:txEl>
                                          </p:spTgt>
                                        </p:tgtEl>
                                        <p:attrNameLst>
                                          <p:attrName>ppt_w</p:attrName>
                                        </p:attrNameLst>
                                      </p:cBhvr>
                                      <p:tavLst>
                                        <p:tav tm="0" fmla="#ppt_w*sin(2.5*pi*$)">
                                          <p:val>
                                            <p:fltVal val="0"/>
                                          </p:val>
                                        </p:tav>
                                        <p:tav tm="100000">
                                          <p:val>
                                            <p:fltVal val="1"/>
                                          </p:val>
                                        </p:tav>
                                      </p:tavLst>
                                    </p:anim>
                                    <p:anim calcmode="lin" valueType="num">
                                      <p:cBhvr>
                                        <p:cTn id="63" dur="2000" fill="hold"/>
                                        <p:tgtEl>
                                          <p:spTgt spid="6">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imagebase.net/var/albums/powerpoint/ImagebasePowerPoint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17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9144000" cy="624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533400" y="196754"/>
            <a:ext cx="8381999" cy="52402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smtClean="0">
                <a:latin typeface="Charlemagne Std" panose="04020705060702020204" pitchFamily="82" charset="0"/>
              </a:rPr>
              <a:t>Assassination of Caesar – by Vincenzo CAMUCCINI</a:t>
            </a:r>
            <a:endParaRPr lang="en-US" sz="2000" dirty="0">
              <a:latin typeface="Charlemagne Std" panose="04020705060702020204" pitchFamily="82" charset="0"/>
            </a:endParaRPr>
          </a:p>
        </p:txBody>
      </p:sp>
      <p:sp>
        <p:nvSpPr>
          <p:cNvPr id="4" name="Rounded Rectangular Callout 3"/>
          <p:cNvSpPr/>
          <p:nvPr/>
        </p:nvSpPr>
        <p:spPr>
          <a:xfrm>
            <a:off x="5715000" y="990600"/>
            <a:ext cx="3429000" cy="3733800"/>
          </a:xfrm>
          <a:prstGeom prst="wedgeRoundRectCallout">
            <a:avLst>
              <a:gd name="adj1" fmla="val -126732"/>
              <a:gd name="adj2" fmla="val 69554"/>
              <a:gd name="adj3" fmla="val 16667"/>
            </a:avLst>
          </a:prstGeom>
          <a:effectLst>
            <a:glow rad="139700">
              <a:schemeClr val="accent4">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t"/>
          <a:lstStyle/>
          <a:p>
            <a:r>
              <a:rPr lang="en-US" sz="2200" dirty="0" smtClean="0"/>
              <a:t>When Caesar realized that he was being attacked, he used his stylist (his pen) to stab back; when he realized that there were too many attackers, he throw his toga over his face so that no one would see him die</a:t>
            </a:r>
            <a:endParaRPr lang="en-US" sz="2200" dirty="0"/>
          </a:p>
        </p:txBody>
      </p:sp>
      <p:sp>
        <p:nvSpPr>
          <p:cNvPr id="8" name="Rounded Rectangular Callout 7"/>
          <p:cNvSpPr/>
          <p:nvPr/>
        </p:nvSpPr>
        <p:spPr>
          <a:xfrm>
            <a:off x="5715000" y="1040501"/>
            <a:ext cx="3429000" cy="3733800"/>
          </a:xfrm>
          <a:prstGeom prst="wedgeRoundRectCallout">
            <a:avLst>
              <a:gd name="adj1" fmla="val -126732"/>
              <a:gd name="adj2" fmla="val 69554"/>
              <a:gd name="adj3" fmla="val 16667"/>
            </a:avLst>
          </a:prstGeom>
          <a:effectLst>
            <a:glow rad="139700">
              <a:schemeClr val="accent4">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t"/>
          <a:lstStyle/>
          <a:p>
            <a:r>
              <a:rPr lang="en-US" sz="2200" dirty="0" smtClean="0"/>
              <a:t>When Caesar realized that he was being attacked, he used his stylist (his pen) to stab back; when he realized that there were too many attackers, he throw his toga over his face so that no one would see him die</a:t>
            </a:r>
            <a:endParaRPr lang="en-US" sz="2200" dirty="0"/>
          </a:p>
        </p:txBody>
      </p:sp>
    </p:spTree>
    <p:extLst>
      <p:ext uri="{BB962C8B-B14F-4D97-AF65-F5344CB8AC3E}">
        <p14:creationId xmlns:p14="http://schemas.microsoft.com/office/powerpoint/2010/main" val="149168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imagebase.net/var/albums/powerpoint/ImagebasePowerPoint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17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196754"/>
            <a:ext cx="8381999" cy="924475"/>
          </a:xfrm>
        </p:spPr>
        <p:txBody>
          <a:bodyPr/>
          <a:lstStyle/>
          <a:p>
            <a:r>
              <a:rPr lang="en-US" sz="2400" dirty="0" smtClean="0"/>
              <a:t>Assassination of Caesar – </a:t>
            </a:r>
            <a:r>
              <a:rPr lang="en-US" sz="2400" dirty="0"/>
              <a:t>by Jean-</a:t>
            </a:r>
            <a:r>
              <a:rPr lang="en-US" sz="2400" dirty="0" err="1"/>
              <a:t>Léon_Gérôme</a:t>
            </a:r>
            <a:endParaRPr lang="en-US" sz="2400"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873" y="1136469"/>
            <a:ext cx="8868254" cy="551824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4" name="Rounded Rectangular Callout 3"/>
          <p:cNvSpPr/>
          <p:nvPr/>
        </p:nvSpPr>
        <p:spPr>
          <a:xfrm>
            <a:off x="5882640" y="2164575"/>
            <a:ext cx="3047999" cy="4412257"/>
          </a:xfrm>
          <a:prstGeom prst="wedgeRoundRectCallout">
            <a:avLst>
              <a:gd name="adj1" fmla="val -88277"/>
              <a:gd name="adj2" fmla="val 3060"/>
              <a:gd name="adj3" fmla="val 16667"/>
            </a:avLst>
          </a:prstGeom>
        </p:spPr>
        <p:style>
          <a:lnRef idx="1">
            <a:schemeClr val="accent6"/>
          </a:lnRef>
          <a:fillRef idx="2">
            <a:schemeClr val="accent6"/>
          </a:fillRef>
          <a:effectRef idx="1">
            <a:schemeClr val="accent6"/>
          </a:effectRef>
          <a:fontRef idx="minor">
            <a:schemeClr val="dk1"/>
          </a:fontRef>
        </p:style>
        <p:txBody>
          <a:bodyPr rtlCol="0" anchor="t"/>
          <a:lstStyle/>
          <a:p>
            <a:r>
              <a:rPr lang="en-US" sz="2200" dirty="0" smtClean="0"/>
              <a:t>The assassins believed they saved the Republic, and although they were protected from going to jail, they were hated around the empire, and had to settle in outlaying countries like Greece for the remainder of their lives.</a:t>
            </a:r>
            <a:endParaRPr lang="en-US" sz="2200" dirty="0"/>
          </a:p>
        </p:txBody>
      </p:sp>
    </p:spTree>
    <p:extLst>
      <p:ext uri="{BB962C8B-B14F-4D97-AF65-F5344CB8AC3E}">
        <p14:creationId xmlns:p14="http://schemas.microsoft.com/office/powerpoint/2010/main" val="344269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749497" y="228600"/>
            <a:ext cx="7645042"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cap="none" spc="0" dirty="0" smtClean="0">
                <a:ln w="50800"/>
                <a:solidFill>
                  <a:schemeClr val="bg1">
                    <a:shade val="50000"/>
                  </a:schemeClr>
                </a:solidFill>
                <a:effectLst/>
              </a:rPr>
              <a:t>Rise of the Roman Empire</a:t>
            </a:r>
            <a:endParaRPr lang="en-US" sz="4000" b="1" cap="none" spc="0" dirty="0">
              <a:ln w="50800"/>
              <a:solidFill>
                <a:schemeClr val="bg1">
                  <a:shade val="50000"/>
                </a:schemeClr>
              </a:solidFill>
              <a:effectLst/>
            </a:endParaRPr>
          </a:p>
        </p:txBody>
      </p:sp>
      <p:sp>
        <p:nvSpPr>
          <p:cNvPr id="6" name="Rectangle 5"/>
          <p:cNvSpPr/>
          <p:nvPr/>
        </p:nvSpPr>
        <p:spPr>
          <a:xfrm>
            <a:off x="457200" y="990600"/>
            <a:ext cx="8382000" cy="487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US" sz="2400" dirty="0" smtClean="0">
                <a:solidFill>
                  <a:schemeClr val="bg1"/>
                </a:solidFill>
              </a:rPr>
              <a:t>Caesar named his great nephew, </a:t>
            </a:r>
            <a:r>
              <a:rPr lang="en-US" sz="2400" u="sng" dirty="0" smtClean="0">
                <a:solidFill>
                  <a:schemeClr val="bg1"/>
                </a:solidFill>
              </a:rPr>
              <a:t>Octavian</a:t>
            </a:r>
            <a:r>
              <a:rPr lang="en-US" sz="2400" dirty="0" smtClean="0">
                <a:solidFill>
                  <a:schemeClr val="bg1"/>
                </a:solidFill>
              </a:rPr>
              <a:t> as his heir in his will</a:t>
            </a:r>
          </a:p>
          <a:p>
            <a:pPr marL="742950" lvl="1" indent="-285750">
              <a:buFont typeface="Wingdings" panose="05000000000000000000" pitchFamily="2" charset="2"/>
              <a:buChar char="v"/>
            </a:pPr>
            <a:r>
              <a:rPr lang="en-US" sz="2400" dirty="0" smtClean="0">
                <a:solidFill>
                  <a:schemeClr val="bg1"/>
                </a:solidFill>
              </a:rPr>
              <a:t>Octavian was a only 20 at the time, and a very fragile person, who had never been engaged in the military</a:t>
            </a:r>
          </a:p>
          <a:p>
            <a:pPr marL="742950" lvl="1" indent="-285750">
              <a:buFont typeface="Wingdings" panose="05000000000000000000" pitchFamily="2" charset="2"/>
              <a:buChar char="v"/>
            </a:pPr>
            <a:r>
              <a:rPr lang="en-US" sz="2400" dirty="0" smtClean="0">
                <a:solidFill>
                  <a:schemeClr val="bg1"/>
                </a:solidFill>
              </a:rPr>
              <a:t>Caesar knew him, and recognized his leadership capabilities</a:t>
            </a:r>
          </a:p>
          <a:p>
            <a:pPr marL="285750" indent="-285750">
              <a:buFont typeface="Wingdings" panose="05000000000000000000" pitchFamily="2" charset="2"/>
              <a:buChar char="v"/>
            </a:pPr>
            <a:r>
              <a:rPr lang="en-US" sz="2400" dirty="0" smtClean="0">
                <a:solidFill>
                  <a:schemeClr val="bg1"/>
                </a:solidFill>
              </a:rPr>
              <a:t>Caesar’s “Master of the Horse” – lead General </a:t>
            </a:r>
            <a:r>
              <a:rPr lang="en-US" sz="2400" u="sng" dirty="0" smtClean="0">
                <a:solidFill>
                  <a:schemeClr val="bg1"/>
                </a:solidFill>
              </a:rPr>
              <a:t>Mark Antony</a:t>
            </a:r>
            <a:r>
              <a:rPr lang="en-US" sz="2400" dirty="0" smtClean="0">
                <a:solidFill>
                  <a:schemeClr val="bg1"/>
                </a:solidFill>
              </a:rPr>
              <a:t> expected to be named the heir to Caesar, and became upset after he found that he was not named</a:t>
            </a:r>
          </a:p>
          <a:p>
            <a:pPr marL="285750" indent="-285750">
              <a:buFont typeface="Wingdings" panose="05000000000000000000" pitchFamily="2" charset="2"/>
              <a:buChar char="v"/>
            </a:pPr>
            <a:r>
              <a:rPr lang="en-US" sz="2400" dirty="0" smtClean="0">
                <a:solidFill>
                  <a:schemeClr val="bg1"/>
                </a:solidFill>
              </a:rPr>
              <a:t>Octavian entered into a struggle for power with Antony</a:t>
            </a:r>
          </a:p>
          <a:p>
            <a:pPr marL="285750" indent="-285750">
              <a:buFont typeface="Wingdings" panose="05000000000000000000" pitchFamily="2" charset="2"/>
              <a:buChar char="v"/>
            </a:pPr>
            <a:r>
              <a:rPr lang="en-US" sz="2400" dirty="0" smtClean="0">
                <a:solidFill>
                  <a:schemeClr val="bg1"/>
                </a:solidFill>
              </a:rPr>
              <a:t>Octavian chased Antony to the Egyptian empire </a:t>
            </a:r>
          </a:p>
          <a:p>
            <a:r>
              <a:rPr lang="en-US" sz="2400" dirty="0">
                <a:solidFill>
                  <a:schemeClr val="bg1"/>
                </a:solidFill>
              </a:rPr>
              <a:t> </a:t>
            </a:r>
            <a:r>
              <a:rPr lang="en-US" sz="2400" dirty="0" smtClean="0">
                <a:solidFill>
                  <a:schemeClr val="bg1"/>
                </a:solidFill>
              </a:rPr>
              <a:t>   (now under Roman rule) where Antony had </a:t>
            </a:r>
          </a:p>
          <a:p>
            <a:r>
              <a:rPr lang="en-US" sz="2400" dirty="0" smtClean="0">
                <a:solidFill>
                  <a:schemeClr val="bg1"/>
                </a:solidFill>
              </a:rPr>
              <a:t>     ‘married’ Queen Cleopatra IV</a:t>
            </a:r>
          </a:p>
          <a:p>
            <a:pPr marL="742950" lvl="1" indent="-285750">
              <a:buFont typeface="Wingdings" panose="05000000000000000000" pitchFamily="2" charset="2"/>
              <a:buChar char="v"/>
            </a:pPr>
            <a:r>
              <a:rPr lang="en-US" sz="2400" dirty="0" smtClean="0">
                <a:solidFill>
                  <a:schemeClr val="bg1"/>
                </a:solidFill>
              </a:rPr>
              <a:t>Antony and Cleopatra committed suicide, </a:t>
            </a:r>
          </a:p>
          <a:p>
            <a:pPr lvl="1"/>
            <a:r>
              <a:rPr lang="en-US" sz="2400" dirty="0" smtClean="0">
                <a:solidFill>
                  <a:schemeClr val="bg1"/>
                </a:solidFill>
              </a:rPr>
              <a:t>giving Octavian sole power of the Roman Empire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989527"/>
            <a:ext cx="1905000" cy="286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a:xfrm>
            <a:off x="277056" y="1211124"/>
            <a:ext cx="3532944" cy="715962"/>
          </a:xfrm>
          <a:prstGeom prst="wedgeRoundRectCallout">
            <a:avLst>
              <a:gd name="adj1" fmla="val 34570"/>
              <a:gd name="adj2" fmla="val 140159"/>
              <a:gd name="adj3" fmla="val 16667"/>
            </a:avLst>
          </a:prstGeom>
          <a:ln/>
        </p:spPr>
        <p:style>
          <a:lnRef idx="1">
            <a:schemeClr val="accent6"/>
          </a:lnRef>
          <a:fillRef idx="2">
            <a:schemeClr val="accent6"/>
          </a:fillRef>
          <a:effectRef idx="1">
            <a:schemeClr val="accent6"/>
          </a:effectRef>
          <a:fontRef idx="minor">
            <a:schemeClr val="dk1"/>
          </a:fontRef>
        </p:style>
        <p:txBody>
          <a:bodyPr rtlCol="0" anchor="t"/>
          <a:lstStyle/>
          <a:p>
            <a:r>
              <a:rPr lang="en-US" dirty="0" smtClean="0">
                <a:latin typeface="Charlemagne Std" panose="04020705060702020204" pitchFamily="82" charset="0"/>
              </a:rPr>
              <a:t>Second in command – his ‘right hand man’</a:t>
            </a:r>
            <a:endParaRPr lang="en-US" dirty="0">
              <a:latin typeface="Charlemagne Std" panose="04020705060702020204" pitchFamily="82" charset="0"/>
            </a:endParaRPr>
          </a:p>
        </p:txBody>
      </p:sp>
      <p:sp>
        <p:nvSpPr>
          <p:cNvPr id="8" name="Horizontal Scroll 7"/>
          <p:cNvSpPr/>
          <p:nvPr/>
        </p:nvSpPr>
        <p:spPr>
          <a:xfrm>
            <a:off x="1196248" y="439084"/>
            <a:ext cx="7175339" cy="3459162"/>
          </a:xfrm>
          <a:prstGeom prst="horizontalScroll">
            <a:avLst/>
          </a:prstGeom>
        </p:spPr>
        <p:style>
          <a:lnRef idx="1">
            <a:schemeClr val="dk1"/>
          </a:lnRef>
          <a:fillRef idx="2">
            <a:schemeClr val="dk1"/>
          </a:fillRef>
          <a:effectRef idx="1">
            <a:schemeClr val="dk1"/>
          </a:effectRef>
          <a:fontRef idx="minor">
            <a:schemeClr val="dk1"/>
          </a:fontRef>
        </p:style>
        <p:txBody>
          <a:bodyPr rtlCol="0" anchor="t"/>
          <a:lstStyle/>
          <a:p>
            <a:pPr algn="ctr"/>
            <a:r>
              <a:rPr lang="en-US" b="1" i="1" u="sng" dirty="0" smtClean="0">
                <a:latin typeface="Charlemagne Std" panose="04020705060702020204" pitchFamily="82" charset="0"/>
              </a:rPr>
              <a:t>Who would you follow?</a:t>
            </a:r>
          </a:p>
          <a:p>
            <a:pPr algn="ctr"/>
            <a:endParaRPr lang="en-US" dirty="0">
              <a:latin typeface="Charlemagne Std" panose="04020705060702020204" pitchFamily="82" charset="0"/>
            </a:endParaRPr>
          </a:p>
          <a:p>
            <a:pPr algn="ctr"/>
            <a:r>
              <a:rPr lang="en-US" dirty="0" smtClean="0">
                <a:latin typeface="Charlemagne Std" panose="04020705060702020204" pitchFamily="82" charset="0"/>
              </a:rPr>
              <a:t>Octavian was the true heir of Caesar – named in his will to be his successor</a:t>
            </a:r>
          </a:p>
          <a:p>
            <a:pPr algn="ctr"/>
            <a:endParaRPr lang="en-US" dirty="0">
              <a:latin typeface="Charlemagne Std" panose="04020705060702020204" pitchFamily="82" charset="0"/>
            </a:endParaRPr>
          </a:p>
          <a:p>
            <a:pPr algn="ctr"/>
            <a:r>
              <a:rPr lang="en-US" dirty="0" smtClean="0">
                <a:latin typeface="Charlemagne Std" panose="04020705060702020204" pitchFamily="82" charset="0"/>
              </a:rPr>
              <a:t>Mark </a:t>
            </a:r>
            <a:r>
              <a:rPr lang="en-US" dirty="0" err="1" smtClean="0">
                <a:latin typeface="Charlemagne Std" panose="04020705060702020204" pitchFamily="82" charset="0"/>
              </a:rPr>
              <a:t>antony</a:t>
            </a:r>
            <a:r>
              <a:rPr lang="en-US" dirty="0" smtClean="0">
                <a:latin typeface="Charlemagne Std" panose="04020705060702020204" pitchFamily="82" charset="0"/>
              </a:rPr>
              <a:t> was Caesar’s buddy and fellow soldier throughout his various campaigns – especially in </a:t>
            </a:r>
            <a:r>
              <a:rPr lang="en-US" dirty="0" err="1" smtClean="0">
                <a:latin typeface="Charlemagne Std" panose="04020705060702020204" pitchFamily="82" charset="0"/>
              </a:rPr>
              <a:t>gaul</a:t>
            </a:r>
            <a:endParaRPr lang="en-US" dirty="0">
              <a:latin typeface="Charlemagne Std" panose="04020705060702020204" pitchFamily="82" charset="0"/>
            </a:endParaRPr>
          </a:p>
        </p:txBody>
      </p:sp>
    </p:spTree>
    <p:extLst>
      <p:ext uri="{BB962C8B-B14F-4D97-AF65-F5344CB8AC3E}">
        <p14:creationId xmlns:p14="http://schemas.microsoft.com/office/powerpoint/2010/main" val="345833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heel(1)">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wipe(down)">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heel(1)">
                                      <p:cBhvr>
                                        <p:cTn id="22" dur="2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heel(1)">
                                      <p:cBhvr>
                                        <p:cTn id="37" dur="20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wheel(1)">
                                      <p:cBhvr>
                                        <p:cTn id="49" dur="2000"/>
                                        <p:tgtEl>
                                          <p:spTgt spid="6">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Effect transition="in" filter="wheel(1)">
                                      <p:cBhvr>
                                        <p:cTn id="54" dur="2000"/>
                                        <p:tgtEl>
                                          <p:spTgt spid="6">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nodeType="click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animEffect transition="in" filter="wheel(1)">
                                      <p:cBhvr>
                                        <p:cTn id="59" dur="2000"/>
                                        <p:tgtEl>
                                          <p:spTgt spid="6">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nodeType="clickEffect">
                                  <p:stCondLst>
                                    <p:cond delay="0"/>
                                  </p:stCondLst>
                                  <p:childTnLst>
                                    <p:set>
                                      <p:cBhvr>
                                        <p:cTn id="63" dur="1" fill="hold">
                                          <p:stCondLst>
                                            <p:cond delay="0"/>
                                          </p:stCondLst>
                                        </p:cTn>
                                        <p:tgtEl>
                                          <p:spTgt spid="6">
                                            <p:txEl>
                                              <p:pRg st="8" end="8"/>
                                            </p:txEl>
                                          </p:spTgt>
                                        </p:tgtEl>
                                        <p:attrNameLst>
                                          <p:attrName>style.visibility</p:attrName>
                                        </p:attrNameLst>
                                      </p:cBhvr>
                                      <p:to>
                                        <p:strVal val="visible"/>
                                      </p:to>
                                    </p:set>
                                    <p:animEffect transition="in" filter="wheel(1)">
                                      <p:cBhvr>
                                        <p:cTn id="64" dur="2000"/>
                                        <p:tgtEl>
                                          <p:spTgt spid="6">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nodeType="clickEffect">
                                  <p:stCondLst>
                                    <p:cond delay="0"/>
                                  </p:stCondLst>
                                  <p:childTnLst>
                                    <p:set>
                                      <p:cBhvr>
                                        <p:cTn id="68" dur="1" fill="hold">
                                          <p:stCondLst>
                                            <p:cond delay="0"/>
                                          </p:stCondLst>
                                        </p:cTn>
                                        <p:tgtEl>
                                          <p:spTgt spid="6">
                                            <p:txEl>
                                              <p:pRg st="9" end="9"/>
                                            </p:txEl>
                                          </p:spTgt>
                                        </p:tgtEl>
                                        <p:attrNameLst>
                                          <p:attrName>style.visibility</p:attrName>
                                        </p:attrNameLst>
                                      </p:cBhvr>
                                      <p:to>
                                        <p:strVal val="visible"/>
                                      </p:to>
                                    </p:set>
                                    <p:animEffect transition="in" filter="wheel(1)">
                                      <p:cBhvr>
                                        <p:cTn id="69"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529894" y="228600"/>
            <a:ext cx="8084264"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smtClean="0">
                <a:ln w="50800"/>
                <a:solidFill>
                  <a:schemeClr val="bg1">
                    <a:shade val="50000"/>
                  </a:schemeClr>
                </a:solidFill>
              </a:rPr>
              <a:t>Effect of the </a:t>
            </a:r>
            <a:r>
              <a:rPr lang="en-US" sz="4000" b="1" cap="none" spc="0" dirty="0" smtClean="0">
                <a:ln w="50800"/>
                <a:solidFill>
                  <a:schemeClr val="bg1">
                    <a:shade val="50000"/>
                  </a:schemeClr>
                </a:solidFill>
                <a:effectLst/>
              </a:rPr>
              <a:t>Roman Empire</a:t>
            </a:r>
            <a:endParaRPr lang="en-US" sz="4000" b="1" cap="none" spc="0" dirty="0">
              <a:ln w="50800"/>
              <a:solidFill>
                <a:schemeClr val="bg1">
                  <a:shade val="50000"/>
                </a:schemeClr>
              </a:solidFill>
              <a:effectLst/>
            </a:endParaRPr>
          </a:p>
        </p:txBody>
      </p:sp>
      <p:sp>
        <p:nvSpPr>
          <p:cNvPr id="6" name="Rectangle 5"/>
          <p:cNvSpPr/>
          <p:nvPr/>
        </p:nvSpPr>
        <p:spPr>
          <a:xfrm>
            <a:off x="457200" y="990600"/>
            <a:ext cx="8001000" cy="3733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US" sz="2400" dirty="0" smtClean="0">
                <a:solidFill>
                  <a:schemeClr val="bg1"/>
                </a:solidFill>
              </a:rPr>
              <a:t>Octavian named himself </a:t>
            </a:r>
            <a:r>
              <a:rPr lang="en-US" sz="2400" u="sng" dirty="0" smtClean="0">
                <a:solidFill>
                  <a:schemeClr val="bg1"/>
                </a:solidFill>
              </a:rPr>
              <a:t>Augustus</a:t>
            </a:r>
            <a:r>
              <a:rPr lang="en-US" sz="2400" dirty="0" smtClean="0">
                <a:solidFill>
                  <a:schemeClr val="bg1"/>
                </a:solidFill>
              </a:rPr>
              <a:t> or Exalted One, and named himself </a:t>
            </a:r>
            <a:r>
              <a:rPr lang="en-US" sz="2400" u="sng" dirty="0" err="1" smtClean="0">
                <a:solidFill>
                  <a:schemeClr val="bg1"/>
                </a:solidFill>
              </a:rPr>
              <a:t>Princeps</a:t>
            </a:r>
            <a:r>
              <a:rPr lang="en-US" sz="2400" dirty="0" smtClean="0">
                <a:solidFill>
                  <a:schemeClr val="bg1"/>
                </a:solidFill>
              </a:rPr>
              <a:t> or first citizen – not King or dictator!</a:t>
            </a:r>
          </a:p>
          <a:p>
            <a:pPr marL="285750" indent="-285750">
              <a:buFont typeface="Wingdings" panose="05000000000000000000" pitchFamily="2" charset="2"/>
              <a:buChar char="v"/>
            </a:pPr>
            <a:r>
              <a:rPr lang="en-US" sz="2400" dirty="0" smtClean="0">
                <a:solidFill>
                  <a:schemeClr val="bg1"/>
                </a:solidFill>
              </a:rPr>
              <a:t>He became Caesar (creating the title in honor of Julius) in 31 BC and began ruling Rome like a King, but without the tyranny that comes along with a single ruler</a:t>
            </a:r>
          </a:p>
          <a:p>
            <a:pPr marL="285750" indent="-285750">
              <a:buFont typeface="Wingdings" panose="05000000000000000000" pitchFamily="2" charset="2"/>
              <a:buChar char="v"/>
            </a:pPr>
            <a:r>
              <a:rPr lang="en-US" sz="2400" dirty="0" smtClean="0">
                <a:solidFill>
                  <a:schemeClr val="bg1"/>
                </a:solidFill>
              </a:rPr>
              <a:t>Augustus ruled until 14 AD</a:t>
            </a:r>
          </a:p>
          <a:p>
            <a:pPr marL="1200150" lvl="2" indent="-285750">
              <a:buFont typeface="Wingdings" panose="05000000000000000000" pitchFamily="2" charset="2"/>
              <a:buChar char="v"/>
            </a:pPr>
            <a:r>
              <a:rPr lang="en-US" sz="2400" dirty="0" smtClean="0">
                <a:solidFill>
                  <a:schemeClr val="bg1"/>
                </a:solidFill>
              </a:rPr>
              <a:t>He started the </a:t>
            </a:r>
            <a:r>
              <a:rPr lang="en-US" sz="2400" u="sng" dirty="0" err="1" smtClean="0">
                <a:solidFill>
                  <a:schemeClr val="bg1"/>
                </a:solidFill>
              </a:rPr>
              <a:t>Pax</a:t>
            </a:r>
            <a:r>
              <a:rPr lang="en-US" sz="2400" u="sng" dirty="0" smtClean="0">
                <a:solidFill>
                  <a:schemeClr val="bg1"/>
                </a:solidFill>
              </a:rPr>
              <a:t> </a:t>
            </a:r>
            <a:r>
              <a:rPr lang="en-US" sz="2400" u="sng" dirty="0" err="1" smtClean="0">
                <a:solidFill>
                  <a:schemeClr val="bg1"/>
                </a:solidFill>
              </a:rPr>
              <a:t>Romana</a:t>
            </a:r>
            <a:r>
              <a:rPr lang="en-US" sz="2400" dirty="0" smtClean="0">
                <a:solidFill>
                  <a:schemeClr val="bg1"/>
                </a:solidFill>
              </a:rPr>
              <a:t> – or Roman Peace that lasted 200 years</a:t>
            </a:r>
          </a:p>
          <a:p>
            <a:pPr marL="1200150" lvl="2" indent="-285750">
              <a:buFont typeface="Wingdings" panose="05000000000000000000" pitchFamily="2" charset="2"/>
              <a:buChar char="v"/>
            </a:pPr>
            <a:r>
              <a:rPr lang="en-US" sz="2400" dirty="0" smtClean="0">
                <a:solidFill>
                  <a:schemeClr val="bg1"/>
                </a:solidFill>
              </a:rPr>
              <a:t>This new type of leadership in Rome lasted for another 450 years.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352950"/>
            <a:ext cx="2218314" cy="2543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911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barn(inVertical)">
                                      <p:cBhvr>
                                        <p:cTn id="15" dur="5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 calcmode="lin" valueType="num">
                                      <p:cBhvr>
                                        <p:cTn id="36"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6">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 calcmode="lin" valueType="num">
                                      <p:cBhvr>
                                        <p:cTn id="44"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12968</TotalTime>
  <Words>1019</Words>
  <Application>Microsoft Office PowerPoint</Application>
  <PresentationFormat>On-screen Show (4:3)</PresentationFormat>
  <Paragraphs>88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Charlemagne Std</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Assassination of Caesar – by Jean-Léon_Gérôme</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Caruso</dc:creator>
  <cp:lastModifiedBy>Caruso, Josh</cp:lastModifiedBy>
  <cp:revision>41</cp:revision>
  <cp:lastPrinted>2015-03-17T19:15:14Z</cp:lastPrinted>
  <dcterms:created xsi:type="dcterms:W3CDTF">2013-11-12T02:04:33Z</dcterms:created>
  <dcterms:modified xsi:type="dcterms:W3CDTF">2015-03-24T13:07:42Z</dcterms:modified>
</cp:coreProperties>
</file>