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8CDFB-BE49-469B-B02D-25182E747F7B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0E314-5895-445B-A3F1-F05B078F0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7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</a:rPr>
              <a:t>The Roman Army In addition to their government, the Romans placed great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value on their military. All citizens who owned land were required to serve in the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army. Seekers of certain public offices had to perform ten years of military service.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Roman soldiers were organized into large military units called </a:t>
            </a:r>
            <a:r>
              <a:rPr lang="en-US" altLang="en-US" b="1" smtClean="0">
                <a:latin typeface="Arial" panose="020B0604020202020204" pitchFamily="34" charset="0"/>
              </a:rPr>
              <a:t>legions. The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Roman legion was made up of some 5,000 heavily armed foot soldiers (infantry).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A group of soldiers on horseback (cavalry) supported each legion. Legions were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divided into smaller groups of 80 men, each of which was called a century. The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military organization and fighting skill of the Roman army were key factors in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Rome’s rise to greatness.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EBE067-691A-4472-B367-24E1D5D7AE3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08F7-B96A-41E9-B3D2-BA72E10E54A5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97D0-E53E-4F9F-BF04-C3DD353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08F7-B96A-41E9-B3D2-BA72E10E54A5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97D0-E53E-4F9F-BF04-C3DD353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5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08F7-B96A-41E9-B3D2-BA72E10E54A5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97D0-E53E-4F9F-BF04-C3DD353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3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08F7-B96A-41E9-B3D2-BA72E10E54A5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97D0-E53E-4F9F-BF04-C3DD353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5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08F7-B96A-41E9-B3D2-BA72E10E54A5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97D0-E53E-4F9F-BF04-C3DD353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08F7-B96A-41E9-B3D2-BA72E10E54A5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97D0-E53E-4F9F-BF04-C3DD353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0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08F7-B96A-41E9-B3D2-BA72E10E54A5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97D0-E53E-4F9F-BF04-C3DD353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2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08F7-B96A-41E9-B3D2-BA72E10E54A5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97D0-E53E-4F9F-BF04-C3DD353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1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08F7-B96A-41E9-B3D2-BA72E10E54A5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97D0-E53E-4F9F-BF04-C3DD353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4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08F7-B96A-41E9-B3D2-BA72E10E54A5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97D0-E53E-4F9F-BF04-C3DD353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7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608F7-B96A-41E9-B3D2-BA72E10E54A5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197D0-E53E-4F9F-BF04-C3DD353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608F7-B96A-41E9-B3D2-BA72E10E54A5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197D0-E53E-4F9F-BF04-C3DD3536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9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youtu.be/K04DWasCnh0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en.wikipedia.org/wiki/Histories_(Tacitus)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Annals_(Tacitus)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docid=c-yX9yhP-AM1VM&amp;tbnid=M0fCuDnUxwQOLM:&amp;ved=0CAUQjRw&amp;url=http://monkeybuddha.blogspot.com/2013/07/meditations-by-marcus-aurelius.html&amp;ei=kMBzUvGaHaOTyQGe1YDIDQ&amp;psig=AFQjCNGhZhVvGGAyM7S085GOjhfaGZL8kw&amp;ust=1383404041054939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jcaruso\Desktop\rome\ROMAN FORUM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908800" cy="518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 bwMode="auto">
          <a:xfrm>
            <a:off x="6553200" y="876300"/>
            <a:ext cx="3505200" cy="1600200"/>
          </a:xfrm>
          <a:prstGeom prst="wedgeRoundRectCallout">
            <a:avLst>
              <a:gd name="adj1" fmla="val -32204"/>
              <a:gd name="adj2" fmla="val 82427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Romans used sculpture to express symbols of power and leadership!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39385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 bwMode="auto">
          <a:xfrm>
            <a:off x="2566988" y="3657600"/>
            <a:ext cx="3505200" cy="2819400"/>
          </a:xfrm>
          <a:prstGeom prst="wedgeRoundRectCallout">
            <a:avLst>
              <a:gd name="adj1" fmla="val 82104"/>
              <a:gd name="adj2" fmla="val 16496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u="sng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Mosaic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was also a form of art that was created by the Romans.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Mosaic is a picture made from chips of colored stone or glass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00188" y="-190500"/>
            <a:ext cx="9144001" cy="1066800"/>
          </a:xfrm>
          <a:prstGeom prst="rect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en-US" dirty="0" err="1">
                <a:solidFill>
                  <a:prstClr val="black"/>
                </a:solidFill>
                <a:latin typeface="Rosewood Std Regular" pitchFamily="82" charset="0"/>
              </a:rPr>
              <a:t>iv.The</a:t>
            </a:r>
            <a:r>
              <a:rPr lang="en-US" altLang="en-US" dirty="0">
                <a:solidFill>
                  <a:prstClr val="black"/>
                </a:solidFill>
                <a:latin typeface="Rosewood Std Regular" pitchFamily="82" charset="0"/>
              </a:rPr>
              <a:t> Culture of Ancient Rome</a:t>
            </a:r>
          </a:p>
        </p:txBody>
      </p:sp>
    </p:spTree>
    <p:extLst>
      <p:ext uri="{BB962C8B-B14F-4D97-AF65-F5344CB8AC3E}">
        <p14:creationId xmlns:p14="http://schemas.microsoft.com/office/powerpoint/2010/main" val="376520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GROWTH OF ROME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0" y="1295400"/>
            <a:ext cx="6934200" cy="5105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2001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did Rome grow so big and cover so much area?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18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were able to move quickly, govern efficiently and maintain order with an incredible military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8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8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did Rome want to get so big?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18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bigger an empire, the more money it makes.  Rome wanted to become so powerful that no other force could rise up and defeat her.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1800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did Rome’s lust for expansion eventually lead to the downfall?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18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empire was too big to govern and almost impossible to maintain order.</a:t>
            </a:r>
          </a:p>
        </p:txBody>
      </p:sp>
    </p:spTree>
    <p:extLst>
      <p:ext uri="{BB962C8B-B14F-4D97-AF65-F5344CB8AC3E}">
        <p14:creationId xmlns:p14="http://schemas.microsoft.com/office/powerpoint/2010/main" val="269585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/>
          </p:nvPr>
        </p:nvSpPr>
        <p:spPr>
          <a:xfrm>
            <a:off x="5943600" y="0"/>
            <a:ext cx="47244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The Roman Military</a:t>
            </a:r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6019800" y="1447801"/>
            <a:ext cx="44958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Rome was protected by an advanced army that was divided into groups of 5,000 soldiers called </a:t>
            </a:r>
            <a:r>
              <a:rPr lang="en-US" altLang="en-US" sz="3600" u="sng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legions</a:t>
            </a:r>
            <a:endParaRPr lang="en-US" altLang="en-US" sz="360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 legion was divided into smaller groups of 80 men called a </a:t>
            </a:r>
            <a:r>
              <a:rPr lang="en-US" altLang="en-US" sz="3600" u="sng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century</a:t>
            </a:r>
          </a:p>
        </p:txBody>
      </p:sp>
      <p:pic>
        <p:nvPicPr>
          <p:cNvPr id="49156" name="Picture 5" descr="soldie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9076"/>
            <a:ext cx="44196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5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ballista2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47815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ballista1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219200"/>
            <a:ext cx="43053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61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orum temple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1" y="2347913"/>
            <a:ext cx="68357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The Culture of Ancient Rome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1828800" y="1087439"/>
            <a:ext cx="3429000" cy="1944687"/>
          </a:xfrm>
          <a:prstGeom prst="wedgeRoundRectCallout">
            <a:avLst>
              <a:gd name="adj1" fmla="val 33526"/>
              <a:gd name="adj2" fmla="val 136100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Like Greek agoras, Roman cities had a forum for markets &amp; public gatherings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40962" name="Picture 2" descr="C:\Users\jcaruso\Desktop\rome\AREA SACRA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798513"/>
            <a:ext cx="5867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 bwMode="auto">
          <a:xfrm>
            <a:off x="6705600" y="4894264"/>
            <a:ext cx="3429000" cy="1506537"/>
          </a:xfrm>
          <a:prstGeom prst="wedgeRoundRectCallout">
            <a:avLst>
              <a:gd name="adj1" fmla="val -34166"/>
              <a:gd name="adj2" fmla="val -83281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Area sacra – a market off the main road – Via Sacra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0"/>
            <a:ext cx="9144000" cy="1066800"/>
          </a:xfrm>
          <a:prstGeom prst="rect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en-US" dirty="0" err="1">
                <a:solidFill>
                  <a:prstClr val="black"/>
                </a:solidFill>
                <a:latin typeface="Rosewood Std Regular" pitchFamily="82" charset="0"/>
              </a:rPr>
              <a:t>iv.The</a:t>
            </a:r>
            <a:r>
              <a:rPr lang="en-US" altLang="en-US" dirty="0">
                <a:solidFill>
                  <a:prstClr val="black"/>
                </a:solidFill>
                <a:latin typeface="Rosewood Std Regular" pitchFamily="82" charset="0"/>
              </a:rPr>
              <a:t> Culture of Ancient Rome</a:t>
            </a:r>
          </a:p>
        </p:txBody>
      </p:sp>
    </p:spTree>
    <p:extLst>
      <p:ext uri="{BB962C8B-B14F-4D97-AF65-F5344CB8AC3E}">
        <p14:creationId xmlns:p14="http://schemas.microsoft.com/office/powerpoint/2010/main" val="37776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4" y="2505076"/>
            <a:ext cx="5729287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54102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824164"/>
            <a:ext cx="6202363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7221538" y="762000"/>
            <a:ext cx="3276600" cy="1651000"/>
          </a:xfrm>
          <a:prstGeom prst="wedgeRoundRectCallout">
            <a:avLst>
              <a:gd name="adj1" fmla="val -42463"/>
              <a:gd name="adj2" fmla="val 60671"/>
              <a:gd name="adj3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Romans built </a:t>
            </a:r>
            <a:r>
              <a:rPr lang="en-US" altLang="en-US" sz="2200" u="sng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aqueducts</a:t>
            </a:r>
            <a:r>
              <a:rPr lang="en-US" altLang="en-US" sz="2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that carried water from hills into Roman cities.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24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6430964" y="3138488"/>
            <a:ext cx="2713037" cy="2043112"/>
          </a:xfrm>
          <a:prstGeom prst="wedgeRoundRectCallout">
            <a:avLst>
              <a:gd name="adj1" fmla="val -71514"/>
              <a:gd name="adj2" fmla="val 14269"/>
              <a:gd name="adj3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Romans excelled in </a:t>
            </a:r>
            <a:r>
              <a:rPr lang="en-US" altLang="en-US" sz="2000" u="sng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engineering.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build roads, bridges, and harbors.</a:t>
            </a:r>
          </a:p>
        </p:txBody>
      </p:sp>
      <p:sp>
        <p:nvSpPr>
          <p:cNvPr id="40968" name="Rectangle 1"/>
          <p:cNvSpPr>
            <a:spLocks noChangeArrowheads="1"/>
          </p:cNvSpPr>
          <p:nvPr/>
        </p:nvSpPr>
        <p:spPr bwMode="auto">
          <a:xfrm>
            <a:off x="7391400" y="6389688"/>
            <a:ext cx="3200400" cy="3683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https://youtu.be/K04DWasCnh0</a:t>
            </a:r>
            <a:r>
              <a:rPr lang="en-US" altLang="en-US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00200" y="0"/>
            <a:ext cx="8974138" cy="762000"/>
          </a:xfrm>
          <a:prstGeom prst="rect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en-US" dirty="0" err="1">
                <a:solidFill>
                  <a:prstClr val="black"/>
                </a:solidFill>
                <a:latin typeface="Rosewood Std Regular" pitchFamily="82" charset="0"/>
              </a:rPr>
              <a:t>iv.The</a:t>
            </a:r>
            <a:r>
              <a:rPr lang="en-US" altLang="en-US" dirty="0">
                <a:solidFill>
                  <a:prstClr val="black"/>
                </a:solidFill>
                <a:latin typeface="Rosewood Std Regular" pitchFamily="82" charset="0"/>
              </a:rPr>
              <a:t> Culture of Ancient Rome</a:t>
            </a:r>
          </a:p>
        </p:txBody>
      </p:sp>
    </p:spTree>
    <p:extLst>
      <p:ext uri="{BB962C8B-B14F-4D97-AF65-F5344CB8AC3E}">
        <p14:creationId xmlns:p14="http://schemas.microsoft.com/office/powerpoint/2010/main" val="251618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9275"/>
            <a:ext cx="3486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50" y="4114800"/>
            <a:ext cx="182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067800" cy="914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latin typeface="Rosewood Std Regular" pitchFamily="82" charset="0"/>
              </a:rPr>
              <a:t>Iv .The Culture of Ancient Rome - literature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914400"/>
            <a:ext cx="2819400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4724400" y="1371600"/>
            <a:ext cx="2133600" cy="1981200"/>
          </a:xfrm>
          <a:prstGeom prst="wedgeRoundRectCallout">
            <a:avLst>
              <a:gd name="adj1" fmla="val -80542"/>
              <a:gd name="adj2" fmla="val 22241"/>
              <a:gd name="adj3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000" u="sng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Virgil</a:t>
            </a:r>
            <a:r>
              <a:rPr lang="en-US" alt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was a Roman poet who wrote </a:t>
            </a:r>
            <a:r>
              <a:rPr lang="en-US" altLang="en-US" sz="2000" i="1" u="sng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Aeneid</a:t>
            </a:r>
            <a:endParaRPr lang="en-US" altLang="en-US" sz="2000" u="sng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5638800" y="4876800"/>
            <a:ext cx="3124200" cy="1600200"/>
          </a:xfrm>
          <a:prstGeom prst="wedgeRoundRectCallout">
            <a:avLst>
              <a:gd name="adj1" fmla="val 16162"/>
              <a:gd name="adj2" fmla="val -60602"/>
              <a:gd name="adj3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000" u="sng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Livy</a:t>
            </a:r>
            <a:r>
              <a:rPr lang="en-US" alt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was a Roman historian who wrote patriotic stories of the greatness of Rome</a:t>
            </a:r>
            <a:endParaRPr lang="en-US" altLang="en-US" sz="2000" u="sng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3073401"/>
            <a:ext cx="2824162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>
            <a:spLocks noChangeArrowheads="1"/>
          </p:cNvSpPr>
          <p:nvPr/>
        </p:nvSpPr>
        <p:spPr bwMode="auto">
          <a:xfrm>
            <a:off x="5721350" y="3216275"/>
            <a:ext cx="3124200" cy="1600200"/>
          </a:xfrm>
          <a:prstGeom prst="wedgeRoundRectCallout">
            <a:avLst>
              <a:gd name="adj1" fmla="val -59634"/>
              <a:gd name="adj2" fmla="val 16324"/>
              <a:gd name="adj3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000" u="sng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Tacitus</a:t>
            </a:r>
            <a:r>
              <a:rPr lang="en-US" alt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was a historian whose two major works were the </a:t>
            </a:r>
            <a:r>
              <a:rPr lang="en-US" altLang="en-US" sz="2000" i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tooltip="Annals (Tacitus)"/>
              </a:rPr>
              <a:t>Annals</a:t>
            </a:r>
            <a:r>
              <a:rPr lang="en-US" altLang="en-US" sz="20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the </a:t>
            </a:r>
            <a:r>
              <a:rPr lang="en-US" altLang="en-US" sz="2000" i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 tooltip="Histories (Tacitus)"/>
              </a:rPr>
              <a:t>Histories</a:t>
            </a:r>
            <a:endParaRPr lang="en-US" altLang="en-US" sz="2000" u="sng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0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2.gstatic.com/images?q=tbn:ANd9GcS_kDlSiHG-owzTGVaVG-EJve7GzYzD3PBqt9DETfusOpQGgiW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295400"/>
            <a:ext cx="70104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2992438"/>
            <a:ext cx="386715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2057400" y="4949826"/>
            <a:ext cx="4743450" cy="1884363"/>
          </a:xfrm>
          <a:prstGeom prst="wedgeRoundRectCallout">
            <a:avLst>
              <a:gd name="adj1" fmla="val -16750"/>
              <a:gd name="adj2" fmla="val -67444"/>
              <a:gd name="adj3" fmla="val 16667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u="sng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Marcus Aurelius</a:t>
            </a:r>
            <a:r>
              <a:rPr lang="en-US" altLang="en-US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was a Roman Caesar (Emperor) and philosopher who wrote </a:t>
            </a:r>
            <a:r>
              <a:rPr lang="en-US" altLang="en-US" i="1" u="sng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Meditations </a:t>
            </a:r>
            <a:endParaRPr lang="en-US" altLang="en-US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was a </a:t>
            </a:r>
            <a:r>
              <a:rPr lang="en-US" altLang="en-US" u="sng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Stoic</a:t>
            </a:r>
            <a:r>
              <a:rPr lang="en-US" altLang="en-US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stressing the importance of duty and concern for the well-being of all people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0"/>
            <a:ext cx="9067800" cy="914400"/>
          </a:xfrm>
          <a:prstGeom prst="rect">
            <a:avLst/>
          </a:prstGeom>
          <a:solidFill>
            <a:schemeClr val="bg1"/>
          </a:solidFill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  <a:latin typeface="Rosewood Std Regular" pitchFamily="82" charset="0"/>
              </a:rPr>
              <a:t>Iv .The Culture of Ancient Rome</a:t>
            </a:r>
          </a:p>
        </p:txBody>
      </p:sp>
    </p:spTree>
    <p:extLst>
      <p:ext uri="{BB962C8B-B14F-4D97-AF65-F5344CB8AC3E}">
        <p14:creationId xmlns:p14="http://schemas.microsoft.com/office/powerpoint/2010/main" val="406235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813"/>
            <a:ext cx="70866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1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2106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0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1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smtClean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351"/>
            <a:ext cx="86487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7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Widescreen</PresentationFormat>
  <Paragraphs>47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Rosewood Std Regular</vt:lpstr>
      <vt:lpstr>Wingdings</vt:lpstr>
      <vt:lpstr>Office Theme</vt:lpstr>
      <vt:lpstr>PowerPoint Presentation</vt:lpstr>
      <vt:lpstr>The Culture of Ancient Rome</vt:lpstr>
      <vt:lpstr>PowerPoint Presentation</vt:lpstr>
      <vt:lpstr>Iv .The Culture of Ancient Rome - literature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GROWTH OF ROME</vt:lpstr>
      <vt:lpstr>The Roman Military</vt:lpstr>
      <vt:lpstr>PowerPoint Presentation</vt:lpstr>
    </vt:vector>
  </TitlesOfParts>
  <Company>LCHS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Caruso, Josh</dc:creator>
  <cp:lastModifiedBy>Caruso, Josh</cp:lastModifiedBy>
  <cp:revision>3</cp:revision>
  <dcterms:created xsi:type="dcterms:W3CDTF">2015-03-24T13:13:45Z</dcterms:created>
  <dcterms:modified xsi:type="dcterms:W3CDTF">2015-03-24T13:15:13Z</dcterms:modified>
</cp:coreProperties>
</file>