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111E-5F78-44B8-A81F-5A11378DD09C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E39F-D310-4AC7-A183-B9376F0D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111E-5F78-44B8-A81F-5A11378DD09C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E39F-D310-4AC7-A183-B9376F0D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2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111E-5F78-44B8-A81F-5A11378DD09C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E39F-D310-4AC7-A183-B9376F0D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4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111E-5F78-44B8-A81F-5A11378DD09C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E39F-D310-4AC7-A183-B9376F0D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1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111E-5F78-44B8-A81F-5A11378DD09C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E39F-D310-4AC7-A183-B9376F0D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0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111E-5F78-44B8-A81F-5A11378DD09C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E39F-D310-4AC7-A183-B9376F0D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111E-5F78-44B8-A81F-5A11378DD09C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E39F-D310-4AC7-A183-B9376F0D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3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111E-5F78-44B8-A81F-5A11378DD09C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E39F-D310-4AC7-A183-B9376F0D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3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111E-5F78-44B8-A81F-5A11378DD09C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E39F-D310-4AC7-A183-B9376F0D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4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111E-5F78-44B8-A81F-5A11378DD09C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E39F-D310-4AC7-A183-B9376F0D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111E-5F78-44B8-A81F-5A11378DD09C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E39F-D310-4AC7-A183-B9376F0D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3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111E-5F78-44B8-A81F-5A11378DD09C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3E39F-D310-4AC7-A183-B9376F0D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6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../../../AP%20World/Videos/History%20Teachers/Macedonia%20(My%20Sharona%20by%20the%20Knack)%20%20%20-%20YouTube2.flv" TargetMode="Externa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VsnVi1Gid_I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54300" y="711200"/>
            <a:ext cx="7200900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1371600"/>
            <a:ext cx="12192000" cy="43053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Image result for ancient greece alexander the gr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" y="23208"/>
            <a:ext cx="2625725" cy="3563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3558" name="Picture 6" descr="Image result for alexander the gre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60" y="1358900"/>
            <a:ext cx="8778240" cy="548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Image result for alexander the great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3602038"/>
            <a:ext cx="3873500" cy="3227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98801" y="99517"/>
            <a:ext cx="7644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V. ALEXANDER THE GREAT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61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ancient greece alexander the grea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681"/>
            <a:ext cx="12185985" cy="39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3820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altLang="en-US" b="1" dirty="0" smtClean="0">
                <a:latin typeface="Copperplate Gothic Light" panose="020E0507020206020404" pitchFamily="34" charset="0"/>
              </a:rPr>
              <a:t>Alexandria, Egypt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9144000" cy="609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27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54300" y="711200"/>
            <a:ext cx="7200900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1371600"/>
            <a:ext cx="12192000" cy="43053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ancient greece alexander the grea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681"/>
            <a:ext cx="12185985" cy="39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98801" y="99517"/>
            <a:ext cx="7644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V. ALEXANDER THE GREAT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2244725"/>
            <a:ext cx="8751887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535" y="-127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-6015" y="1854200"/>
            <a:ext cx="2479780" cy="4902199"/>
          </a:xfrm>
          <a:prstGeom prst="wedgeRectCallout">
            <a:avLst>
              <a:gd name="adj1" fmla="val -15019"/>
              <a:gd name="adj2" fmla="val 6935"/>
            </a:avLst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altLang="en-US" sz="3200" dirty="0"/>
              <a:t>When Alexander died without an heir, his </a:t>
            </a:r>
            <a:r>
              <a:rPr lang="en-US" altLang="en-US" sz="3200" u="sng" dirty="0"/>
              <a:t>empire was divided among his top 3 generals</a:t>
            </a:r>
          </a:p>
        </p:txBody>
      </p:sp>
      <p:sp>
        <p:nvSpPr>
          <p:cNvPr id="12" name="Rectangular Callout 11"/>
          <p:cNvSpPr>
            <a:spLocks noChangeArrowheads="1"/>
          </p:cNvSpPr>
          <p:nvPr/>
        </p:nvSpPr>
        <p:spPr bwMode="auto">
          <a:xfrm>
            <a:off x="9639300" y="1371601"/>
            <a:ext cx="2552700" cy="5445770"/>
          </a:xfrm>
          <a:prstGeom prst="wedgeRectCallout">
            <a:avLst>
              <a:gd name="adj1" fmla="val -15019"/>
              <a:gd name="adj2" fmla="val 693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altLang="en-US" sz="3200" dirty="0"/>
              <a:t>Alexander's empire was the largest of the classical era, but it was short-lived (13 years) </a:t>
            </a:r>
            <a:br>
              <a:rPr lang="en-US" altLang="en-US" sz="3200" dirty="0"/>
            </a:br>
            <a:r>
              <a:rPr lang="en-US" altLang="en-US" sz="3200" dirty="0"/>
              <a:t>&amp;  was never unified or governed</a:t>
            </a:r>
            <a:endParaRPr lang="en-US" altLang="en-US" sz="3200" u="sng" dirty="0"/>
          </a:p>
        </p:txBody>
      </p:sp>
      <p:sp>
        <p:nvSpPr>
          <p:cNvPr id="14" name="Rectangle 13"/>
          <p:cNvSpPr/>
          <p:nvPr/>
        </p:nvSpPr>
        <p:spPr>
          <a:xfrm>
            <a:off x="4102511" y="3621682"/>
            <a:ext cx="53572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4735" y="4530725"/>
            <a:ext cx="53572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66787" y="5464770"/>
            <a:ext cx="53572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3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54300" y="711200"/>
            <a:ext cx="7200900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1371600"/>
            <a:ext cx="12192000" cy="43053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ancient greece alexander the grea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681"/>
            <a:ext cx="12185985" cy="39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90215" y="203200"/>
            <a:ext cx="7644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V. ALEXANDER THE GREAT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-1" y="3166431"/>
            <a:ext cx="5500663" cy="34290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Copperplate Gothic Light" panose="020E0507020206020404" pitchFamily="34" charset="0"/>
                <a:ea typeface="Calibri" pitchFamily="34" charset="0"/>
              </a:rPr>
              <a:t>His interest in Greek </a:t>
            </a:r>
            <a:br>
              <a:rPr lang="en-US" altLang="en-US" sz="3200" dirty="0" smtClean="0">
                <a:latin typeface="Copperplate Gothic Light" panose="020E0507020206020404" pitchFamily="34" charset="0"/>
                <a:ea typeface="Calibri" pitchFamily="34" charset="0"/>
              </a:rPr>
            </a:br>
            <a:r>
              <a:rPr lang="en-US" altLang="en-US" sz="3200" dirty="0" smtClean="0">
                <a:latin typeface="Copperplate Gothic Light" panose="020E0507020206020404" pitchFamily="34" charset="0"/>
                <a:ea typeface="Calibri" pitchFamily="34" charset="0"/>
              </a:rPr>
              <a:t>history &amp; culture as well as Persian, Egyptian, &amp; Indian ideas led to a vibrant new culture, </a:t>
            </a:r>
            <a:r>
              <a:rPr lang="en-US" altLang="en-US" sz="3200" u="sng" dirty="0" smtClean="0">
                <a:latin typeface="Copperplate Gothic Light" panose="020E0507020206020404" pitchFamily="34" charset="0"/>
                <a:ea typeface="Calibri" pitchFamily="34" charset="0"/>
              </a:rPr>
              <a:t>Hellenism</a:t>
            </a:r>
            <a:r>
              <a:rPr lang="en-US" altLang="en-US" sz="3200" dirty="0" smtClean="0">
                <a:latin typeface="Copperplate Gothic Light" panose="020E0507020206020404" pitchFamily="34" charset="0"/>
                <a:ea typeface="Calibri" pitchFamily="34" charset="0"/>
              </a:rPr>
              <a:t>, that shaped</a:t>
            </a:r>
            <a:br>
              <a:rPr lang="en-US" altLang="en-US" sz="3200" dirty="0" smtClean="0">
                <a:latin typeface="Copperplate Gothic Light" panose="020E0507020206020404" pitchFamily="34" charset="0"/>
                <a:ea typeface="Calibri" pitchFamily="34" charset="0"/>
              </a:rPr>
            </a:br>
            <a:r>
              <a:rPr lang="en-US" altLang="en-US" sz="3200" dirty="0" smtClean="0">
                <a:latin typeface="Copperplate Gothic Light" panose="020E0507020206020404" pitchFamily="34" charset="0"/>
                <a:ea typeface="Calibri" pitchFamily="34" charset="0"/>
              </a:rPr>
              <a:t>future civilizations</a:t>
            </a:r>
          </a:p>
        </p:txBody>
      </p:sp>
      <p:pic>
        <p:nvPicPr>
          <p:cNvPr id="11" name="Picture 2" descr="http://theworldofalexanderthegreat.files.wordpress.com/2014/01/alexander-the-great-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585" y="863293"/>
            <a:ext cx="3366922" cy="4258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42507" y="1513681"/>
            <a:ext cx="5500663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Copperplate Gothic Light" panose="020E0507020206020404" pitchFamily="34" charset="0"/>
                <a:ea typeface="Calibri" pitchFamily="34" charset="0"/>
              </a:rPr>
              <a:t>He was a military genius &amp; well educated</a:t>
            </a:r>
          </a:p>
          <a:p>
            <a:pPr algn="ctr"/>
            <a:endParaRPr lang="en-US" dirty="0"/>
          </a:p>
        </p:txBody>
      </p:sp>
      <p:pic>
        <p:nvPicPr>
          <p:cNvPr id="13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30" y="3172517"/>
            <a:ext cx="3076385" cy="3475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650979" y="1122363"/>
            <a:ext cx="3216606" cy="7112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7827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2399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6971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1543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 smtClean="0">
                <a:solidFill>
                  <a:schemeClr val="tx1"/>
                </a:solidFill>
                <a:latin typeface="Algerian" pitchFamily="82" charset="0"/>
              </a:rPr>
              <a:t>conclusion</a:t>
            </a:r>
            <a:endParaRPr lang="en-US" altLang="en-US" sz="4000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3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54300" y="711200"/>
            <a:ext cx="7200900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1371600"/>
            <a:ext cx="12192000" cy="43053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ancient greece alexander the grea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681"/>
            <a:ext cx="12185985" cy="39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98801" y="99517"/>
            <a:ext cx="7644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V. ALEXANDER THE GREAT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5" descr="Greece Ma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42275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386" y="1530724"/>
            <a:ext cx="24384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triped Right Arrow 10"/>
          <p:cNvSpPr/>
          <p:nvPr/>
        </p:nvSpPr>
        <p:spPr bwMode="auto">
          <a:xfrm rot="8543868">
            <a:off x="8303463" y="3205728"/>
            <a:ext cx="1873250" cy="915987"/>
          </a:xfrm>
          <a:prstGeom prst="stripedRightArrow">
            <a:avLst>
              <a:gd name="adj1" fmla="val 30594"/>
              <a:gd name="adj2" fmla="val 64020"/>
            </a:avLst>
          </a:prstGeom>
          <a:solidFill>
            <a:srgbClr val="FF5B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12" name="Picture 9" descr="philip I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3845719"/>
            <a:ext cx="2971800" cy="29765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ular Callout 12"/>
          <p:cNvSpPr>
            <a:spLocks noChangeArrowheads="1"/>
          </p:cNvSpPr>
          <p:nvPr/>
        </p:nvSpPr>
        <p:spPr bwMode="auto">
          <a:xfrm>
            <a:off x="5118099" y="5496718"/>
            <a:ext cx="7051371" cy="1361282"/>
          </a:xfrm>
          <a:prstGeom prst="wedgeRectCallout">
            <a:avLst>
              <a:gd name="adj1" fmla="val 3611"/>
              <a:gd name="adj2" fmla="val 22014"/>
            </a:avLst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Macedonians viewed themselves as Greeks </a:t>
            </a:r>
            <a:br>
              <a:rPr lang="en-US" altLang="en-US" sz="2800" dirty="0"/>
            </a:br>
            <a:r>
              <a:rPr lang="en-US" altLang="en-US" sz="2800" dirty="0"/>
              <a:t>&amp; shared much of their culture; King Philip II   hired </a:t>
            </a:r>
            <a:r>
              <a:rPr lang="en-US" altLang="en-US" sz="2800" u="sng" dirty="0"/>
              <a:t>Aristotle to tutor his son Alexander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42" y="3244850"/>
            <a:ext cx="4953000" cy="350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1272084"/>
            <a:ext cx="5765800" cy="18068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000" dirty="0" smtClean="0">
                <a:ea typeface="Calibri" pitchFamily="34" charset="0"/>
              </a:rPr>
              <a:t>In 338 B.C., King </a:t>
            </a:r>
            <a:r>
              <a:rPr lang="en-US" altLang="en-US" sz="3000" u="sng" dirty="0" smtClean="0">
                <a:ea typeface="Calibri" pitchFamily="34" charset="0"/>
              </a:rPr>
              <a:t>Philip II </a:t>
            </a:r>
            <a:r>
              <a:rPr lang="en-US" altLang="en-US" sz="3000" dirty="0" smtClean="0">
                <a:ea typeface="Calibri" pitchFamily="34" charset="0"/>
              </a:rPr>
              <a:t>of Macedonia attacked &amp; conquered the Greeks, but he died soon after </a:t>
            </a:r>
          </a:p>
        </p:txBody>
      </p:sp>
    </p:spTree>
    <p:extLst>
      <p:ext uri="{BB962C8B-B14F-4D97-AF65-F5344CB8AC3E}">
        <p14:creationId xmlns:p14="http://schemas.microsoft.com/office/powerpoint/2010/main" val="264361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54300" y="711200"/>
            <a:ext cx="7200900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1371600"/>
            <a:ext cx="12192000" cy="43053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ancient greece alexander the grea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681"/>
            <a:ext cx="12185985" cy="39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98801" y="99517"/>
            <a:ext cx="7644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V. ALEXANDER THE GREAT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015" y="1371600"/>
            <a:ext cx="6296311" cy="537686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9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Copperplate Gothic Light" panose="020E0507020206020404" pitchFamily="34" charset="0"/>
                <a:ea typeface="Calibri" pitchFamily="34" charset="0"/>
              </a:rPr>
              <a:t> </a:t>
            </a:r>
            <a:r>
              <a:rPr lang="en-US" altLang="en-US" sz="3200" u="sng" dirty="0" smtClean="0">
                <a:latin typeface="Copperplate Gothic Light" panose="020E0507020206020404" pitchFamily="34" charset="0"/>
                <a:ea typeface="Calibri" pitchFamily="34" charset="0"/>
              </a:rPr>
              <a:t>Alexander was only 20 years old when he became king of Macedonia:</a:t>
            </a:r>
          </a:p>
          <a:p>
            <a:pPr marL="914400" lvl="1" indent="-457200" algn="l">
              <a:lnSpc>
                <a:spcPct val="9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Copperplate Gothic Light" panose="020E0507020206020404" pitchFamily="34" charset="0"/>
                <a:ea typeface="Calibri" pitchFamily="34" charset="0"/>
              </a:rPr>
              <a:t>But he proved to be ambitious &amp; a brilliant Military strategist once in power, Alexander began to expand his empire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04900" y="142081"/>
            <a:ext cx="9144000" cy="92333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 smtClean="0">
                <a:latin typeface="Bodoni MT Black" panose="02070A03080606020203" pitchFamily="18" charset="0"/>
              </a:rPr>
              <a:t>II. Rise of Alexander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09" y="280031"/>
            <a:ext cx="5658576" cy="6285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09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54300" y="711200"/>
            <a:ext cx="7200900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1371600"/>
            <a:ext cx="12192000" cy="43053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ancient greece alexander the grea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681"/>
            <a:ext cx="12185985" cy="39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98801" y="99517"/>
            <a:ext cx="7644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V. ALEXANDER THE GREAT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9763"/>
            <a:ext cx="91598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5181600"/>
            <a:ext cx="1447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152400" y="76200"/>
            <a:ext cx="9144000" cy="1905000"/>
          </a:xfrm>
          <a:prstGeom prst="wedgeRectCallout">
            <a:avLst>
              <a:gd name="adj1" fmla="val -23227"/>
              <a:gd name="adj2" fmla="val 104014"/>
            </a:avLst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 algn="ctr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altLang="en-US" sz="2700" dirty="0">
                <a:latin typeface="Copperplate Gothic Light" panose="020E0507020206020404" pitchFamily="34" charset="0"/>
              </a:rPr>
              <a:t>Alexander began his conquest by crushing a Greek revolt in Thebes; He ordered the death of 6,000 people &amp; sold everyone else into slavery; His brutality convinced other Greeks to not rebel</a:t>
            </a:r>
          </a:p>
        </p:txBody>
      </p:sp>
      <p:sp>
        <p:nvSpPr>
          <p:cNvPr id="12" name="Rectangular Callout 11"/>
          <p:cNvSpPr>
            <a:spLocks noChangeArrowheads="1"/>
          </p:cNvSpPr>
          <p:nvPr/>
        </p:nvSpPr>
        <p:spPr bwMode="auto">
          <a:xfrm>
            <a:off x="7635875" y="1698626"/>
            <a:ext cx="4572000" cy="2819400"/>
          </a:xfrm>
          <a:prstGeom prst="wedgeRectCallout">
            <a:avLst>
              <a:gd name="adj1" fmla="val -141745"/>
              <a:gd name="adj2" fmla="val 62226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altLang="en-US" sz="2700" dirty="0">
                <a:latin typeface="Copperplate Gothic Light" panose="020E0507020206020404" pitchFamily="34" charset="0"/>
              </a:rPr>
              <a:t>Alexander set his sights on the Persian Empire </a:t>
            </a:r>
            <a:r>
              <a:rPr lang="en-US" altLang="en-US" sz="2700" dirty="0" smtClean="0">
                <a:latin typeface="Copperplate Gothic Light" panose="020E0507020206020404" pitchFamily="34" charset="0"/>
              </a:rPr>
              <a:t>&amp; </a:t>
            </a:r>
            <a:r>
              <a:rPr lang="en-US" altLang="en-US" sz="2700" dirty="0">
                <a:latin typeface="Copperplate Gothic Light" panose="020E0507020206020404" pitchFamily="34" charset="0"/>
              </a:rPr>
              <a:t>began his attack by conquering Egypt; </a:t>
            </a:r>
            <a:r>
              <a:rPr lang="en-US" altLang="en-US" sz="2700" u="sng" dirty="0">
                <a:latin typeface="Copperplate Gothic Light" panose="020E0507020206020404" pitchFamily="34" charset="0"/>
              </a:rPr>
              <a:t>Egyptians viewed Alexander as a liberator </a:t>
            </a:r>
          </a:p>
        </p:txBody>
      </p:sp>
    </p:spTree>
    <p:extLst>
      <p:ext uri="{BB962C8B-B14F-4D97-AF65-F5344CB8AC3E}">
        <p14:creationId xmlns:p14="http://schemas.microsoft.com/office/powerpoint/2010/main" val="56879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54300" y="711200"/>
            <a:ext cx="7200900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1371600"/>
            <a:ext cx="12192000" cy="43053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ancient greece alexander the grea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681"/>
            <a:ext cx="12185985" cy="39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98801" y="99517"/>
            <a:ext cx="7644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V. ALEXANDER THE GREAT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1909763"/>
            <a:ext cx="1112963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0" y="0"/>
            <a:ext cx="5410200" cy="1295400"/>
          </a:xfrm>
          <a:prstGeom prst="wedgeRectCallout">
            <a:avLst>
              <a:gd name="adj1" fmla="val 47889"/>
              <a:gd name="adj2" fmla="val 254536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3200" dirty="0"/>
              <a:t>In </a:t>
            </a:r>
            <a:r>
              <a:rPr lang="en-US" altLang="en-US" sz="3200" u="sng" dirty="0"/>
              <a:t>331 B.C., Alexander attacked &amp; defeated the mighty Persian army led by </a:t>
            </a:r>
            <a:r>
              <a:rPr lang="en-US" altLang="en-US" sz="3200" b="1" u="sng" dirty="0"/>
              <a:t>King Darius III</a:t>
            </a:r>
          </a:p>
        </p:txBody>
      </p:sp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5638800" y="21236"/>
            <a:ext cx="3505200" cy="1371600"/>
          </a:xfrm>
          <a:prstGeom prst="wedgeRectCallout">
            <a:avLst>
              <a:gd name="adj1" fmla="val -12417"/>
              <a:gd name="adj2" fmla="val 32081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3200" smtClean="0"/>
              <a:t>Alexander destroyed the capital of Persepolis </a:t>
            </a:r>
            <a:endParaRPr lang="en-US" altLang="en-US" sz="3200" dirty="0"/>
          </a:p>
        </p:txBody>
      </p:sp>
      <p:sp>
        <p:nvSpPr>
          <p:cNvPr id="12" name="Rectangular Callout 11"/>
          <p:cNvSpPr/>
          <p:nvPr/>
        </p:nvSpPr>
        <p:spPr bwMode="auto">
          <a:xfrm>
            <a:off x="-6016" y="5617563"/>
            <a:ext cx="12083715" cy="1293320"/>
          </a:xfrm>
          <a:prstGeom prst="wedgeRectCallout">
            <a:avLst>
              <a:gd name="adj1" fmla="val 38147"/>
              <a:gd name="adj2" fmla="val -139073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3200" dirty="0">
                <a:cs typeface="+mn-cs"/>
              </a:rPr>
              <a:t>Alexander led his army to conquer India; After taking the Indus River Valley, Alexander’s troops begged him to return home after 11 years away from their homes while conquering the empire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501" y="1480009"/>
            <a:ext cx="301704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youtu.be/VsnVi1Gid_I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317500" y="2854453"/>
            <a:ext cx="1524000" cy="612648"/>
          </a:xfrm>
          <a:prstGeom prst="wedgeRoundRectCallout">
            <a:avLst>
              <a:gd name="adj1" fmla="val 276656"/>
              <a:gd name="adj2" fmla="val 1331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Battle of Gaugamela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6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6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54300" y="711200"/>
            <a:ext cx="7200900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1371600"/>
            <a:ext cx="12192000" cy="43053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ancient greece alexander the grea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681"/>
            <a:ext cx="12185985" cy="39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01973" y="30795"/>
            <a:ext cx="7644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V. ALEXANDER THE GREAT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9036"/>
            <a:ext cx="10943586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199632" y="872530"/>
            <a:ext cx="11649468" cy="1524000"/>
          </a:xfrm>
          <a:prstGeom prst="wedgeRectCallout">
            <a:avLst>
              <a:gd name="adj1" fmla="val 8894"/>
              <a:gd name="adj2" fmla="val 23958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altLang="en-US" sz="3200" dirty="0"/>
              <a:t>By </a:t>
            </a:r>
            <a:r>
              <a:rPr lang="en-US" altLang="en-US" sz="3200" u="sng" dirty="0"/>
              <a:t>323 B.C., </a:t>
            </a:r>
            <a:r>
              <a:rPr lang="en-US" altLang="en-US" sz="3200" dirty="0"/>
              <a:t>Alexander had conquered a massive empire &amp; began plans to govern &amp; unify his kingdom, but he fell ill &amp; </a:t>
            </a:r>
            <a:r>
              <a:rPr lang="en-US" altLang="en-US" sz="3200" u="sng" dirty="0"/>
              <a:t>died at the age of </a:t>
            </a:r>
            <a:r>
              <a:rPr lang="en-US" altLang="en-US" sz="3200" u="sng" dirty="0" smtClean="0"/>
              <a:t>32 in Babylon.</a:t>
            </a:r>
            <a:endParaRPr lang="en-US" altLang="en-US" sz="3200" u="sng" dirty="0"/>
          </a:p>
        </p:txBody>
      </p:sp>
      <p:sp>
        <p:nvSpPr>
          <p:cNvPr id="12" name="Right Arrow 11"/>
          <p:cNvSpPr/>
          <p:nvPr/>
        </p:nvSpPr>
        <p:spPr>
          <a:xfrm rot="8184139">
            <a:off x="4352951" y="3719064"/>
            <a:ext cx="3148824" cy="1555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20" y="769441"/>
            <a:ext cx="8940752" cy="563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2474304" y="-159841"/>
            <a:ext cx="71925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Wider than the United States!</a:t>
            </a:r>
          </a:p>
        </p:txBody>
      </p:sp>
      <p:sp>
        <p:nvSpPr>
          <p:cNvPr id="7" name="Cloud 6"/>
          <p:cNvSpPr/>
          <p:nvPr/>
        </p:nvSpPr>
        <p:spPr>
          <a:xfrm rot="21196664">
            <a:off x="-114154" y="262565"/>
            <a:ext cx="4629881" cy="244777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Alexander and his army walked for over 10 years!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Don’t complain that you have to walk from the science hall to my room!!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54300" y="711200"/>
            <a:ext cx="7200900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1371600"/>
            <a:ext cx="12192000" cy="43053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ancient greece alexander the grea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681"/>
            <a:ext cx="12185985" cy="39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70599" y="74415"/>
            <a:ext cx="7644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V. ALEXANDER THE GREAT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ular Callout 9"/>
          <p:cNvSpPr>
            <a:spLocks noChangeArrowheads="1"/>
          </p:cNvSpPr>
          <p:nvPr/>
        </p:nvSpPr>
        <p:spPr bwMode="auto">
          <a:xfrm>
            <a:off x="1797050" y="890587"/>
            <a:ext cx="8915400" cy="1669734"/>
          </a:xfrm>
          <a:prstGeom prst="wedgeRectCallout">
            <a:avLst>
              <a:gd name="adj1" fmla="val 23567"/>
              <a:gd name="adj2" fmla="val 40968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Alexander left behind an important legacy: </a:t>
            </a:r>
            <a:br>
              <a:rPr lang="en-US" altLang="en-US" sz="2800" dirty="0"/>
            </a:br>
            <a:r>
              <a:rPr lang="en-US" altLang="en-US" sz="2800" dirty="0"/>
              <a:t>He spread </a:t>
            </a:r>
            <a:r>
              <a:rPr lang="en-US" altLang="en-US" sz="2800" b="1" u="sng" dirty="0"/>
              <a:t>Hellenic (Greek) </a:t>
            </a:r>
            <a:r>
              <a:rPr lang="en-US" altLang="en-US" sz="2800" dirty="0"/>
              <a:t>innovations &amp; culture throughout his </a:t>
            </a:r>
            <a:r>
              <a:rPr lang="en-US" altLang="en-US" sz="2800" dirty="0" smtClean="0"/>
              <a:t>empire</a:t>
            </a:r>
          </a:p>
          <a:p>
            <a:pPr marL="457200" indent="-4572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Hellenism is </a:t>
            </a:r>
            <a:r>
              <a:rPr lang="en-US" altLang="en-US" sz="2800" b="1" u="sng" dirty="0" smtClean="0"/>
              <a:t>the </a:t>
            </a:r>
            <a:r>
              <a:rPr lang="en-US" altLang="en-US" sz="2800" b="1" u="sng" dirty="0"/>
              <a:t>spread &amp; blending of Greek culture </a:t>
            </a:r>
            <a:r>
              <a:rPr lang="en-US" altLang="en-US" sz="2800" dirty="0" smtClean="0"/>
              <a:t> </a:t>
            </a:r>
            <a:endParaRPr lang="en-US" altLang="en-US" sz="2800" dirty="0"/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1797050" y="5588793"/>
            <a:ext cx="8915400" cy="1205707"/>
          </a:xfrm>
          <a:prstGeom prst="wedgeRectCallout">
            <a:avLst>
              <a:gd name="adj1" fmla="val -20962"/>
              <a:gd name="adj2" fmla="val 47818"/>
            </a:avLst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altLang="en-US" sz="3200" dirty="0"/>
              <a:t>In each territory he conquered, Alexander left behind a Greek-styled city named </a:t>
            </a:r>
            <a:r>
              <a:rPr lang="en-US" altLang="en-US" sz="3200" u="sng" dirty="0"/>
              <a:t>Alexandria</a:t>
            </a:r>
          </a:p>
        </p:txBody>
      </p:sp>
    </p:spTree>
    <p:extLst>
      <p:ext uri="{BB962C8B-B14F-4D97-AF65-F5344CB8AC3E}">
        <p14:creationId xmlns:p14="http://schemas.microsoft.com/office/powerpoint/2010/main" val="230167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54300" y="711200"/>
            <a:ext cx="7200900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1371600"/>
            <a:ext cx="12192000" cy="43053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ancient greece alexander the grea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681"/>
            <a:ext cx="12185985" cy="39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98801" y="99517"/>
            <a:ext cx="7644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V. ALEXANDER THE GREAT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2" descr="HA!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5744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ular Callout 9"/>
          <p:cNvSpPr>
            <a:spLocks noChangeArrowheads="1"/>
          </p:cNvSpPr>
          <p:nvPr/>
        </p:nvSpPr>
        <p:spPr bwMode="auto">
          <a:xfrm>
            <a:off x="76200" y="76200"/>
            <a:ext cx="8915400" cy="1371600"/>
          </a:xfrm>
          <a:prstGeom prst="wedgeRectCallout">
            <a:avLst>
              <a:gd name="adj1" fmla="val -877"/>
              <a:gd name="adj2" fmla="val 310968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altLang="en-US" sz="3200" dirty="0"/>
              <a:t>Alexandria in Egypt was the most significant of these cities &amp; best represented </a:t>
            </a:r>
            <a:r>
              <a:rPr lang="en-US" altLang="en-US" sz="3200" b="1" u="sng" dirty="0"/>
              <a:t>Hellenism </a:t>
            </a:r>
            <a:br>
              <a:rPr lang="en-US" altLang="en-US" sz="3200" b="1" u="sng" dirty="0"/>
            </a:br>
            <a:endParaRPr lang="en-US" altLang="en-US" sz="3200" b="1" u="sng" dirty="0"/>
          </a:p>
        </p:txBody>
      </p:sp>
      <p:sp>
        <p:nvSpPr>
          <p:cNvPr id="12" name="Rectangular Callout 11"/>
          <p:cNvSpPr>
            <a:spLocks noChangeArrowheads="1"/>
          </p:cNvSpPr>
          <p:nvPr/>
        </p:nvSpPr>
        <p:spPr bwMode="auto">
          <a:xfrm>
            <a:off x="6394785" y="1447800"/>
            <a:ext cx="5791200" cy="1371600"/>
          </a:xfrm>
          <a:prstGeom prst="wedgeRectCallout">
            <a:avLst>
              <a:gd name="adj1" fmla="val -74755"/>
              <a:gd name="adj2" fmla="val 216759"/>
            </a:avLst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 algn="ctr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altLang="en-US" sz="3200" dirty="0"/>
              <a:t>Alexandria became the center for Hellenistic culture &amp; trade for the Mediterranean world </a:t>
            </a:r>
          </a:p>
        </p:txBody>
      </p:sp>
      <p:sp>
        <p:nvSpPr>
          <p:cNvPr id="13" name="Rectangular Callout 12"/>
          <p:cNvSpPr>
            <a:spLocks noChangeArrowheads="1"/>
          </p:cNvSpPr>
          <p:nvPr/>
        </p:nvSpPr>
        <p:spPr bwMode="auto">
          <a:xfrm>
            <a:off x="-6015" y="3652044"/>
            <a:ext cx="3816015" cy="3149036"/>
          </a:xfrm>
          <a:prstGeom prst="wedgeRectCallout">
            <a:avLst>
              <a:gd name="adj1" fmla="val 71698"/>
              <a:gd name="adj2" fmla="val 2092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altLang="en-US" sz="3000" dirty="0"/>
              <a:t>Alexandria had a museum &amp; library that preserved Greek, Egyptian, Persian, Indian cultures &amp; attracted scholars for centuries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185" y="5049837"/>
            <a:ext cx="1447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1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Algerian</vt:lpstr>
      <vt:lpstr>Arial</vt:lpstr>
      <vt:lpstr>Bodoni MT Black</vt:lpstr>
      <vt:lpstr>Calibri</vt:lpstr>
      <vt:lpstr>Calibri Light</vt:lpstr>
      <vt:lpstr>Copperplate Gothic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Alexandria, Egypt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Caruso, Josh</dc:creator>
  <cp:lastModifiedBy>Caruso, Josh</cp:lastModifiedBy>
  <cp:revision>1</cp:revision>
  <dcterms:created xsi:type="dcterms:W3CDTF">2018-10-19T16:18:06Z</dcterms:created>
  <dcterms:modified xsi:type="dcterms:W3CDTF">2018-10-19T16:18:18Z</dcterms:modified>
</cp:coreProperties>
</file>