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9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0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4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7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2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0992-32F9-407C-9DA1-C7C78FAA099D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F1FC-6CB4-43E3-9A3E-2F47423D6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0/05/GriechTheater2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DiyQub6vpw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IW4W_DYX4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Nn5TZu6R8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bfS8RDoYo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ars in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-24486"/>
            <a:ext cx="11122925" cy="68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8297" y="-24486"/>
            <a:ext cx="1006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III. CONFLICT AND WAR IN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0" name="Picture 4" descr="Image result for wars in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580">
            <a:off x="-90086" y="1035711"/>
            <a:ext cx="6746543" cy="50599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wars in gree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362" r="716" b="16966"/>
          <a:stretch/>
        </p:blipFill>
        <p:spPr bwMode="auto">
          <a:xfrm rot="958948">
            <a:off x="6372655" y="1878253"/>
            <a:ext cx="5695865" cy="282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27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8000" y="1371600"/>
            <a:ext cx="5778500" cy="4318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81200" y="5842000"/>
            <a:ext cx="82296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LITERATURE / DRAMA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35000" y="1524000"/>
            <a:ext cx="5791200" cy="43053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indent="-274320">
              <a:spcBef>
                <a:spcPct val="0"/>
              </a:spcBef>
              <a:defRPr/>
            </a:pPr>
            <a:r>
              <a:rPr lang="en-US" altLang="en-US" sz="3200" dirty="0"/>
              <a:t> </a:t>
            </a:r>
            <a:r>
              <a:rPr lang="en-US" altLang="en-US" u="sng" dirty="0"/>
              <a:t>Homer</a:t>
            </a:r>
            <a:r>
              <a:rPr lang="en-US" altLang="en-US" dirty="0"/>
              <a:t>, the poet wrote the famous stories of </a:t>
            </a:r>
            <a:r>
              <a:rPr lang="en-US" altLang="en-US" i="1" u="sng" dirty="0"/>
              <a:t>The Odyssey </a:t>
            </a:r>
            <a:r>
              <a:rPr lang="en-US" altLang="en-US" dirty="0"/>
              <a:t>and</a:t>
            </a:r>
            <a:r>
              <a:rPr lang="en-US" altLang="en-US" i="1" dirty="0"/>
              <a:t> </a:t>
            </a:r>
            <a:r>
              <a:rPr lang="en-US" altLang="en-US" i="1" u="sng" dirty="0"/>
              <a:t>The Iliad</a:t>
            </a:r>
            <a:r>
              <a:rPr lang="en-US" altLang="en-US" dirty="0"/>
              <a:t>, which are read in Language Arts classes all over the world</a:t>
            </a:r>
            <a:r>
              <a:rPr lang="en-US" altLang="en-US" i="1" dirty="0"/>
              <a:t>.  </a:t>
            </a:r>
          </a:p>
          <a:p>
            <a:pPr indent="-274320">
              <a:spcBef>
                <a:spcPct val="0"/>
              </a:spcBef>
              <a:defRPr/>
            </a:pPr>
            <a:r>
              <a:rPr lang="en-US" altLang="en-US" dirty="0"/>
              <a:t>Drama was also important to the ancient Greeks.  They were the first to develop </a:t>
            </a:r>
            <a:r>
              <a:rPr lang="en-US" altLang="en-US" u="sng" dirty="0"/>
              <a:t>comedies and tragedies</a:t>
            </a:r>
            <a:r>
              <a:rPr lang="en-US" altLang="en-US" dirty="0"/>
              <a:t>.  </a:t>
            </a:r>
          </a:p>
          <a:p>
            <a:pPr indent="-274320">
              <a:spcBef>
                <a:spcPct val="0"/>
              </a:spcBef>
              <a:defRPr/>
            </a:pPr>
            <a:r>
              <a:rPr lang="en-US" altLang="en-US" u="sng" dirty="0"/>
              <a:t>Theaters</a:t>
            </a:r>
            <a:r>
              <a:rPr lang="en-US" altLang="en-US" dirty="0"/>
              <a:t> were built that were open-air and built in a way that everyone in the audience could hear and see the action.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530" name="Picture 2" descr="Image result for Greece- ho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70" y="814220"/>
            <a:ext cx="4314825" cy="54327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000" y="1371600"/>
            <a:ext cx="11430000" cy="27051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146300" y="1371600"/>
            <a:ext cx="8229600" cy="25908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/>
              <a:t>Examine the images and answer these questions: </a:t>
            </a:r>
          </a:p>
          <a:p>
            <a:pPr lvl="1"/>
            <a:r>
              <a:rPr lang="en-US" altLang="en-US" sz="2100" dirty="0"/>
              <a:t>How does the seating arrangement in theater make it easy for the audience to see &amp; hear what is happening?</a:t>
            </a:r>
          </a:p>
          <a:p>
            <a:pPr lvl="1"/>
            <a:r>
              <a:rPr lang="en-US" altLang="en-US" sz="2100" dirty="0"/>
              <a:t>Why would it be important for actors to wear large masks and colorful costumes?</a:t>
            </a:r>
          </a:p>
        </p:txBody>
      </p:sp>
      <p:pic>
        <p:nvPicPr>
          <p:cNvPr id="9219" name="Picture 2" descr="Greektheatrediagram"/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920693"/>
            <a:ext cx="4711700" cy="341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File:GriechTheater2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82925"/>
            <a:ext cx="41910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0" y="6019800"/>
            <a:ext cx="8229600" cy="8255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LITERATURE / DRAMA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8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9700" y="1371600"/>
            <a:ext cx="6972300" cy="43561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5930900"/>
            <a:ext cx="8229600" cy="9017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III. Greek Architecture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39700" y="1574800"/>
            <a:ext cx="6591300" cy="5283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09575" indent="-409575">
              <a:spcBef>
                <a:spcPts val="600"/>
              </a:spcBef>
              <a:defRPr/>
            </a:pPr>
            <a:r>
              <a:rPr lang="en-US" altLang="en-US" dirty="0"/>
              <a:t>The Greeks were among the most talented architects of the ancient world</a:t>
            </a:r>
          </a:p>
          <a:p>
            <a:pPr marL="409575" indent="-409575">
              <a:spcBef>
                <a:spcPts val="600"/>
              </a:spcBef>
              <a:defRPr/>
            </a:pPr>
            <a:r>
              <a:rPr lang="en-US" altLang="en-US" dirty="0"/>
              <a:t>The </a:t>
            </a:r>
            <a:r>
              <a:rPr lang="en-US" altLang="en-US" u="sng" dirty="0"/>
              <a:t>Parthenon</a:t>
            </a:r>
            <a:r>
              <a:rPr lang="en-US" altLang="en-US" dirty="0"/>
              <a:t>, a temple made of marble in honor of the goddess Athena, is probably one of the most famous examples of Greek architecture. </a:t>
            </a:r>
          </a:p>
          <a:p>
            <a:pPr marL="409575" indent="-409575">
              <a:spcBef>
                <a:spcPts val="600"/>
              </a:spcBef>
              <a:defRPr/>
            </a:pPr>
            <a:r>
              <a:rPr lang="en-US" altLang="en-US" dirty="0"/>
              <a:t>The Greeks used columns (</a:t>
            </a:r>
            <a:r>
              <a:rPr lang="en-US" altLang="en-US" u="sng" dirty="0"/>
              <a:t>Doric, Ionic and Corinthian</a:t>
            </a:r>
            <a:r>
              <a:rPr lang="en-US" altLang="en-US" dirty="0"/>
              <a:t>) &amp; displayed murals of mythological scenes in their buildings.</a:t>
            </a:r>
            <a:endParaRPr lang="en-US" alt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482" name="Picture 2" descr="Image result for Greece- colum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43">
            <a:off x="7127468" y="1478700"/>
            <a:ext cx="4762500" cy="367665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417060" y="1366242"/>
            <a:ext cx="5422900" cy="27028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05000" y="568642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III. Greek Architecture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04410" y="1366243"/>
            <a:ext cx="4648200" cy="28956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>
                <a:solidFill>
                  <a:srgbClr val="C00000"/>
                </a:solidFill>
              </a:rPr>
              <a:t>Which column do you think is the best style? Make a sketch of that style in the activity box of your notes for this station </a:t>
            </a:r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11268" name="Picture 4" descr="http://deitchman.com/mcneillslides/images/parthe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30" y="3609182"/>
            <a:ext cx="4591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http://upload.wikimedia.org/wikipedia/commons/6/6a/Classical_orders_from_the_Encyclopedi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5698"/>
          <a:stretch>
            <a:fillRect/>
          </a:stretch>
        </p:blipFill>
        <p:spPr bwMode="auto">
          <a:xfrm>
            <a:off x="0" y="915194"/>
            <a:ext cx="43434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7378700" cy="44577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918200"/>
            <a:ext cx="6146800" cy="838200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Mathematics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28859"/>
            <a:ext cx="6718300" cy="481954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Ancient Greek mathematicians developed many important concepts that are still </a:t>
            </a:r>
            <a:endParaRPr lang="en-US" alt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used </a:t>
            </a:r>
            <a:r>
              <a:rPr lang="en-US" altLang="en-US" dirty="0"/>
              <a:t>today. Scientists used </a:t>
            </a:r>
            <a:r>
              <a:rPr lang="en-US" altLang="en-US" u="sng" dirty="0"/>
              <a:t>pi</a:t>
            </a:r>
            <a:r>
              <a:rPr lang="en-US" altLang="en-US" dirty="0"/>
              <a:t> to find </a:t>
            </a:r>
            <a:r>
              <a:rPr lang="en-US" altLang="en-US" dirty="0" smtClean="0"/>
              <a:t>      circumference </a:t>
            </a:r>
            <a:r>
              <a:rPr lang="en-US" altLang="en-US" dirty="0"/>
              <a:t>of circles.  </a:t>
            </a:r>
          </a:p>
          <a:p>
            <a:pPr>
              <a:lnSpc>
                <a:spcPct val="80000"/>
              </a:lnSpc>
            </a:pPr>
            <a:r>
              <a:rPr lang="en-US" altLang="en-US" u="sng" dirty="0"/>
              <a:t>Euclid</a:t>
            </a:r>
            <a:r>
              <a:rPr lang="en-US" altLang="en-US" dirty="0"/>
              <a:t> developed proofs that </a:t>
            </a:r>
            <a:r>
              <a:rPr lang="en-US" altLang="en-US" dirty="0" smtClean="0"/>
              <a:t>became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</a:t>
            </a:r>
            <a:r>
              <a:rPr lang="en-US" altLang="en-US" dirty="0"/>
              <a:t>the basis for modern geometry </a:t>
            </a:r>
          </a:p>
          <a:p>
            <a:pPr>
              <a:lnSpc>
                <a:spcPct val="80000"/>
              </a:lnSpc>
            </a:pPr>
            <a:r>
              <a:rPr lang="en-US" altLang="en-US" u="sng" dirty="0"/>
              <a:t>Pythagoras</a:t>
            </a:r>
            <a:r>
              <a:rPr lang="en-US" altLang="en-US" dirty="0"/>
              <a:t> tried to explain everything in mathematical terms.  He created a theorem about relationships of sides of right triangle that is used all over the world called the </a:t>
            </a:r>
            <a:r>
              <a:rPr lang="en-US" altLang="en-US" u="sng" dirty="0"/>
              <a:t>Pythagorean Theorem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4" name="Picture 2" descr="Image result for pythagoras 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138">
            <a:off x="6256700" y="1558871"/>
            <a:ext cx="5638553" cy="32220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4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92600" y="1371600"/>
            <a:ext cx="5511800" cy="2351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33900" y="1625600"/>
            <a:ext cx="5638800" cy="24384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Use the </a:t>
            </a:r>
            <a:r>
              <a:rPr lang="en-US" altLang="en-US" dirty="0" err="1" smtClean="0">
                <a:solidFill>
                  <a:srgbClr val="C00000"/>
                </a:solidFill>
              </a:rPr>
              <a:t>Pythagorian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en-US" altLang="en-US" dirty="0" err="1" smtClean="0">
                <a:solidFill>
                  <a:srgbClr val="C00000"/>
                </a:solidFill>
              </a:rPr>
              <a:t>Theroum</a:t>
            </a:r>
            <a:r>
              <a:rPr lang="en-US" altLang="en-US" dirty="0" smtClean="0">
                <a:solidFill>
                  <a:srgbClr val="C00000"/>
                </a:solidFill>
              </a:rPr>
              <a:t> to solve for “c”.</a:t>
            </a:r>
          </a:p>
          <a:p>
            <a:r>
              <a:rPr lang="en-US" altLang="en-US" dirty="0" smtClean="0"/>
              <a:t>The value of “a” is 3 and </a:t>
            </a:r>
          </a:p>
          <a:p>
            <a:pPr>
              <a:buFont typeface="Arial" charset="0"/>
              <a:buNone/>
            </a:pPr>
            <a:r>
              <a:rPr lang="en-US" altLang="en-US" dirty="0" smtClean="0"/>
              <a:t>	“b” is 6</a:t>
            </a:r>
          </a:p>
          <a:p>
            <a:pPr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13315" name="Picture 2" descr="Eucl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295400"/>
            <a:ext cx="32242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ythg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57150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381000" y="5976938"/>
            <a:ext cx="5715000" cy="838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Mathematics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6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219200"/>
            <a:ext cx="6959600" cy="44577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70100" y="5664200"/>
            <a:ext cx="5511800" cy="10668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Philosophy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19100" y="1441450"/>
            <a:ext cx="6057900" cy="3962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74320">
              <a:spcBef>
                <a:spcPts val="600"/>
              </a:spcBef>
              <a:defRPr/>
            </a:pPr>
            <a:r>
              <a:rPr lang="en-US" altLang="en-US" sz="2900" dirty="0"/>
              <a:t>Philosophy means “love of wisdom” </a:t>
            </a:r>
          </a:p>
          <a:p>
            <a:pPr indent="-274320">
              <a:spcBef>
                <a:spcPts val="600"/>
              </a:spcBef>
              <a:defRPr/>
            </a:pPr>
            <a:r>
              <a:rPr lang="en-US" altLang="en-US" sz="2900" u="sng" dirty="0"/>
              <a:t>Socrates</a:t>
            </a:r>
            <a:r>
              <a:rPr lang="en-US" altLang="en-US" sz="2900" dirty="0"/>
              <a:t> taught students to challenged accepted values in Greece. He thought people must think for themselves to understand truth</a:t>
            </a:r>
          </a:p>
          <a:p>
            <a:pPr indent="-274320">
              <a:spcBef>
                <a:spcPts val="600"/>
              </a:spcBef>
              <a:defRPr/>
            </a:pPr>
            <a:r>
              <a:rPr lang="en-US" altLang="en-US" sz="2900" u="sng" dirty="0"/>
              <a:t>Aristotle</a:t>
            </a:r>
            <a:r>
              <a:rPr lang="en-US" altLang="en-US" sz="2900" dirty="0"/>
              <a:t> created the basis for the scientific method (every truths is followed by other logical truths)</a:t>
            </a:r>
          </a:p>
          <a:p>
            <a:pPr marL="342900" lvl="1" indent="-342900">
              <a:spcBef>
                <a:spcPts val="600"/>
              </a:spcBef>
              <a:buNone/>
              <a:defRPr/>
            </a:pPr>
            <a:endParaRPr lang="en-US" altLang="en-US" sz="2900" dirty="0"/>
          </a:p>
          <a:p>
            <a:pPr indent="-274320">
              <a:spcBef>
                <a:spcPts val="600"/>
              </a:spcBef>
              <a:buNone/>
              <a:defRPr/>
            </a:pPr>
            <a:endParaRPr lang="en-US" altLang="en-US" sz="2900" dirty="0"/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386" name="Picture 2" descr="Image result for philosophy  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57" y="1287432"/>
            <a:ext cx="6599886" cy="437676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1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66989" y="2324101"/>
            <a:ext cx="6777037" cy="3508375"/>
          </a:xfrm>
          <a:prstGeom prst="rect">
            <a:avLst/>
          </a:prstGeo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788193"/>
            <a:ext cx="9670097" cy="5470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itle 1"/>
          <p:cNvSpPr txBox="1">
            <a:spLocks/>
          </p:cNvSpPr>
          <p:nvPr/>
        </p:nvSpPr>
        <p:spPr bwMode="auto">
          <a:xfrm>
            <a:off x="3276600" y="6031706"/>
            <a:ext cx="5537200" cy="76279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V. Greek Philosophy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0996" y="-152266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3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greek them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11874500" cy="68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DiyQub6vp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9178" y="486595"/>
            <a:ext cx="11155272" cy="6274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8771" y="11182"/>
            <a:ext cx="329898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PLATO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27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sIW4W_DYX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5133" y="939800"/>
            <a:ext cx="10498667" cy="5905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8771" y="231914"/>
            <a:ext cx="329898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ARISTOTLE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01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5786651" cy="468800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Persia </a:t>
            </a:r>
            <a:r>
              <a:rPr lang="en-US" sz="2400" dirty="0"/>
              <a:t>attempted </a:t>
            </a:r>
            <a:r>
              <a:rPr lang="en-US" sz="2400" dirty="0" smtClean="0"/>
              <a:t>an invasion In </a:t>
            </a:r>
            <a:r>
              <a:rPr lang="en-US" sz="2400" dirty="0"/>
              <a:t>490 B.C. </a:t>
            </a:r>
            <a:r>
              <a:rPr lang="en-US" sz="2400" dirty="0" smtClean="0"/>
              <a:t>on the Greek City-States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Persian </a:t>
            </a:r>
            <a:r>
              <a:rPr lang="en-US" sz="2400" b="1" u="sng" dirty="0"/>
              <a:t>king Darius I </a:t>
            </a:r>
            <a:r>
              <a:rPr lang="en-US" sz="2400" dirty="0"/>
              <a:t> </a:t>
            </a:r>
            <a:r>
              <a:rPr lang="en-US" sz="2400" dirty="0" smtClean="0"/>
              <a:t>attempted to invade </a:t>
            </a:r>
            <a:r>
              <a:rPr lang="en-US" sz="2400" dirty="0"/>
              <a:t>as part of the First Persian War, but a combined Greek </a:t>
            </a:r>
            <a:r>
              <a:rPr lang="en-US" sz="2400" dirty="0" smtClean="0"/>
              <a:t>force (Sparta and Athens) </a:t>
            </a:r>
            <a:r>
              <a:rPr lang="en-US" sz="2400" dirty="0"/>
              <a:t>turned back the Persian army at the </a:t>
            </a:r>
            <a:r>
              <a:rPr lang="en-US" sz="2400" b="1" u="sng" dirty="0"/>
              <a:t>Battle of Marathon</a:t>
            </a:r>
            <a:r>
              <a:rPr lang="en-US" sz="2400" b="1" dirty="0" smtClean="0"/>
              <a:t>.</a:t>
            </a:r>
          </a:p>
          <a:p>
            <a:pPr lvl="2"/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38297" y="-24486"/>
            <a:ext cx="1006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III. CONFLICT AND WAR IN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797" y="923330"/>
            <a:ext cx="7500403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PERSIAN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146" name="Picture 2" descr="Image result for battle of mara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98" y="1741220"/>
            <a:ext cx="5588947" cy="43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371599"/>
            <a:ext cx="6286500" cy="434340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610519"/>
            <a:ext cx="51054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74320"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Answer the following:</a:t>
            </a:r>
          </a:p>
          <a:p>
            <a:pPr marL="640080" lvl="1" indent="-274320">
              <a:defRPr/>
            </a:pPr>
            <a:r>
              <a:rPr lang="en-US" altLang="en-US" sz="3200" dirty="0">
                <a:solidFill>
                  <a:srgbClr val="C00000"/>
                </a:solidFill>
              </a:rPr>
              <a:t>Do you think that questioning is a good way of learning? </a:t>
            </a:r>
          </a:p>
          <a:p>
            <a:pPr marL="640080" lvl="1" indent="-274320">
              <a:defRPr/>
            </a:pPr>
            <a:r>
              <a:rPr lang="en-US" altLang="en-US" sz="3200" dirty="0">
                <a:solidFill>
                  <a:srgbClr val="C00000"/>
                </a:solidFill>
              </a:rPr>
              <a:t>Is there such a thing as too many questions? Why or why not?</a:t>
            </a:r>
            <a:endParaRPr lang="en-US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195576" y="5869500"/>
            <a:ext cx="6996424" cy="8787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800" dirty="0">
                <a:latin typeface="Adobe Garamond Pro Bold" panose="02020702060506020403" pitchFamily="18" charset="0"/>
              </a:rPr>
              <a:t>“</a:t>
            </a:r>
            <a:r>
              <a:rPr lang="en-US" sz="2800" i="1" dirty="0">
                <a:latin typeface="Adobe Garamond Pro Bold" panose="02020702060506020403" pitchFamily="18" charset="0"/>
              </a:rPr>
              <a:t>As for me, all I know is that I </a:t>
            </a:r>
            <a:r>
              <a:rPr lang="en-US" sz="2800" i="1" dirty="0" smtClean="0">
                <a:latin typeface="Adobe Garamond Pro Bold" panose="02020702060506020403" pitchFamily="18" charset="0"/>
              </a:rPr>
              <a:t>know nothing</a:t>
            </a:r>
            <a:r>
              <a:rPr lang="en-US" sz="2800" dirty="0" smtClean="0">
                <a:latin typeface="Adobe Garamond Pro Bold" panose="02020702060506020403" pitchFamily="18" charset="0"/>
              </a:rPr>
              <a:t>.”</a:t>
            </a:r>
            <a:r>
              <a:rPr lang="en-US" sz="2800" dirty="0">
                <a:latin typeface="Adobe Garamond Pro Bold" panose="02020702060506020403" pitchFamily="18" charset="0"/>
              </a:rPr>
              <a:t/>
            </a:r>
            <a:br>
              <a:rPr lang="en-US" sz="2800" dirty="0">
                <a:latin typeface="Adobe Garamond Pro Bold" panose="02020702060506020403" pitchFamily="18" charset="0"/>
              </a:rPr>
            </a:br>
            <a:r>
              <a:rPr lang="en-US" sz="2800" dirty="0">
                <a:latin typeface="Adobe Garamond Pro Bold" panose="02020702060506020403" pitchFamily="18" charset="0"/>
              </a:rPr>
              <a:t>—Socrates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23" y="195672"/>
            <a:ext cx="5084700" cy="4970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itle 1"/>
          <p:cNvSpPr txBox="1">
            <a:spLocks/>
          </p:cNvSpPr>
          <p:nvPr/>
        </p:nvSpPr>
        <p:spPr bwMode="auto">
          <a:xfrm>
            <a:off x="0" y="5897164"/>
            <a:ext cx="4940300" cy="81260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Philosophy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95672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219200"/>
            <a:ext cx="6159500" cy="48641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09700" y="5897567"/>
            <a:ext cx="10337800" cy="944563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VI. Greek Astronomy &amp; Geography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15900" y="1401765"/>
            <a:ext cx="5664200" cy="5257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indent="-274320">
              <a:defRPr/>
            </a:pPr>
            <a:r>
              <a:rPr lang="en-US" altLang="en-US" dirty="0"/>
              <a:t>Greek concluded that the sun was larger than earth (they had thought it was smaller than Greece).  </a:t>
            </a:r>
          </a:p>
          <a:p>
            <a:pPr indent="-274320">
              <a:defRPr/>
            </a:pPr>
            <a:r>
              <a:rPr lang="en-US" altLang="en-US" dirty="0"/>
              <a:t>While they debated if the sun or the earth was the center of the universe, the astronomer </a:t>
            </a:r>
            <a:r>
              <a:rPr lang="en-US" altLang="en-US" u="sng" dirty="0"/>
              <a:t>Ptolemy</a:t>
            </a:r>
            <a:r>
              <a:rPr lang="en-US" altLang="en-US" dirty="0"/>
              <a:t> thought that the earth was the center (</a:t>
            </a:r>
            <a:r>
              <a:rPr lang="en-US" altLang="en-US" u="sng" dirty="0"/>
              <a:t>geocentric</a:t>
            </a:r>
            <a:r>
              <a:rPr lang="en-US" altLang="en-US" dirty="0"/>
              <a:t>) and this would be believed for 14 centuries. </a:t>
            </a:r>
          </a:p>
          <a:p>
            <a:pPr indent="-274320">
              <a:defRPr/>
            </a:pPr>
            <a:r>
              <a:rPr lang="en-US" altLang="en-US" dirty="0"/>
              <a:t>The Greeks were able to determined earth’s true size.</a:t>
            </a:r>
          </a:p>
          <a:p>
            <a:pPr indent="-274320">
              <a:defRPr/>
            </a:pPr>
            <a:endParaRPr lang="en-US" altLang="en-US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Image result for ptolemy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60" y="0"/>
            <a:ext cx="5148580" cy="618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7364" y="5744370"/>
            <a:ext cx="8382000" cy="944563"/>
          </a:xfrm>
          <a:prstGeom prst="rect">
            <a:avLst/>
          </a:prstGeom>
          <a:solidFill>
            <a:srgbClr val="FFFF00"/>
          </a:solidFill>
        </p:spPr>
        <p:txBody>
          <a:bodyPr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  <a:latin typeface="Algerian" panose="04020705040A02060702" pitchFamily="82" charset="0"/>
              </a:rPr>
              <a:t>VI. Greek Astronomy &amp; Geography </a:t>
            </a:r>
          </a:p>
        </p:txBody>
      </p:sp>
      <p:pic>
        <p:nvPicPr>
          <p:cNvPr id="5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5450" y="950118"/>
            <a:ext cx="11341100" cy="19304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39800" y="1091806"/>
            <a:ext cx="10680700" cy="111283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Which contribution of the Greeks to astronomy and geography do you think is the MOST important? Make a sketch to represent that  idea.</a:t>
            </a:r>
            <a:endParaRPr lang="en-US" altLang="en-US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1" y="2346328"/>
            <a:ext cx="8297863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5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7800" y="1371600"/>
            <a:ext cx="6464300" cy="4178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702300"/>
            <a:ext cx="51181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Sculpture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574800"/>
            <a:ext cx="6223000" cy="4038600"/>
          </a:xfrm>
          <a:prstGeom prst="rect">
            <a:avLst/>
          </a:prstGeom>
          <a:noFill/>
        </p:spPr>
        <p:txBody>
          <a:bodyPr rtlCol="0">
            <a:noAutofit/>
          </a:bodyPr>
          <a:lstStyle/>
          <a:p>
            <a:pPr indent="-274320">
              <a:spcBef>
                <a:spcPts val="1200"/>
              </a:spcBef>
              <a:defRPr/>
            </a:pPr>
            <a:r>
              <a:rPr lang="en-US" altLang="en-US" sz="3200" dirty="0"/>
              <a:t>The Greeks began carving life-size  statues very early on. Greek sculpture was innovative by showing </a:t>
            </a:r>
            <a:r>
              <a:rPr lang="en-US" altLang="en-US" sz="3200" u="sng" dirty="0"/>
              <a:t>realism</a:t>
            </a:r>
            <a:r>
              <a:rPr lang="en-US" altLang="en-US" sz="3200" dirty="0"/>
              <a:t> &amp; human movement</a:t>
            </a:r>
          </a:p>
          <a:p>
            <a:pPr indent="-274320">
              <a:spcBef>
                <a:spcPts val="1200"/>
              </a:spcBef>
              <a:defRPr/>
            </a:pPr>
            <a:r>
              <a:rPr lang="en-US" altLang="en-US" sz="3200" dirty="0"/>
              <a:t>Greek artists tried to show </a:t>
            </a:r>
            <a:r>
              <a:rPr lang="en-US" altLang="en-US" sz="3200" u="sng" dirty="0"/>
              <a:t>“ideal human beauty”</a:t>
            </a:r>
            <a:r>
              <a:rPr lang="en-US" altLang="en-US" sz="3200" dirty="0"/>
              <a:t> which often was represented by nude sculptures</a:t>
            </a:r>
          </a:p>
          <a:p>
            <a:pPr indent="-274320">
              <a:spcBef>
                <a:spcPts val="1200"/>
              </a:spcBef>
              <a:defRPr/>
            </a:pPr>
            <a:endParaRPr lang="en-US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Image result for winged victory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0"/>
            <a:ext cx="5332730" cy="6801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231900"/>
            <a:ext cx="5331655" cy="4445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4864100" cy="34925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274320"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Answer the following questions:</a:t>
            </a:r>
          </a:p>
          <a:p>
            <a:pPr indent="-274320"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Why do you think that these and other Greek statutes are considered to be works of art?  </a:t>
            </a:r>
          </a:p>
          <a:p>
            <a:pPr indent="-274320"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What makes them different</a:t>
            </a:r>
          </a:p>
          <a:p>
            <a:pPr indent="-274320"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   from other art that you have </a:t>
            </a:r>
          </a:p>
          <a:p>
            <a:pPr indent="-274320"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   seen?</a:t>
            </a:r>
            <a:endParaRPr lang="en-US" altLang="en-US" dirty="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15" y="1658640"/>
            <a:ext cx="337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508000"/>
            <a:ext cx="271462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2857500" y="5975350"/>
            <a:ext cx="4876800" cy="7937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Sculpture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60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4300" y="1308100"/>
            <a:ext cx="7874000" cy="46101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2400" y="5918200"/>
            <a:ext cx="4711700" cy="9906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Medicine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587500"/>
            <a:ext cx="7416800" cy="4102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9400" indent="-279400">
              <a:spcBef>
                <a:spcPct val="0"/>
              </a:spcBef>
              <a:spcAft>
                <a:spcPts val="600"/>
              </a:spcAft>
            </a:pPr>
            <a:r>
              <a:rPr lang="en-US" altLang="en-US" u="sng" dirty="0"/>
              <a:t>Hippocrates</a:t>
            </a:r>
            <a:r>
              <a:rPr lang="en-US" altLang="en-US" dirty="0"/>
              <a:t> is called the </a:t>
            </a:r>
            <a:r>
              <a:rPr lang="en-US" altLang="en-US" u="sng" dirty="0"/>
              <a:t>“father of modern medicine”</a:t>
            </a:r>
            <a:r>
              <a:rPr lang="en-US" altLang="en-US" dirty="0"/>
              <a:t> because he began a school that introduced new medical teachings and practices. </a:t>
            </a:r>
          </a:p>
          <a:p>
            <a:pPr marL="279400" indent="-279400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Hippocrates believed that disease was caused by natural events not by the gods.  </a:t>
            </a:r>
          </a:p>
          <a:p>
            <a:pPr marL="279400" indent="-279400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The Greeks developed the </a:t>
            </a:r>
            <a:r>
              <a:rPr lang="en-US" altLang="en-US" u="sng" dirty="0"/>
              <a:t>Hippocratic Oath</a:t>
            </a:r>
            <a:r>
              <a:rPr lang="en-US" altLang="en-US" dirty="0"/>
              <a:t>, a pledge that doctors take that emphasizes doctor’s responsibility for their patients.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Image result for hippocrates  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51472"/>
            <a:ext cx="3810000" cy="416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Image result for hippocrates   gree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79" y="4053840"/>
            <a:ext cx="2307490" cy="252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3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-1" y="1371600"/>
            <a:ext cx="7107083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857250" y="1714500"/>
            <a:ext cx="5054600" cy="3962400"/>
          </a:xfrm>
          <a:prstGeom prst="rect">
            <a:avLst/>
          </a:prstGeo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Answer the following questions: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What part of the excerpt from the Hippocratic Oath stands out the most to you?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What are doctors promising?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Summarize the quote in a short phrase.   </a:t>
            </a:r>
            <a:endParaRPr lang="en-US" altLang="en-US" dirty="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083" y="521467"/>
            <a:ext cx="4746934" cy="44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0" y="6019800"/>
            <a:ext cx="4495800" cy="7366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Medicine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5187940"/>
            <a:ext cx="815340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smtClean="0">
                <a:latin typeface="Adobe Garamond Pro Bold" panose="02020702060506020403" pitchFamily="18" charset="0"/>
              </a:rPr>
              <a:t>“</a:t>
            </a:r>
            <a:r>
              <a:rPr lang="en-US" sz="2400" b="1" i="1" dirty="0" smtClean="0">
                <a:latin typeface="Adobe Garamond Pro Bold" panose="02020702060506020403" pitchFamily="18" charset="0"/>
              </a:rPr>
              <a:t>I swear by Apollo, the healer, and I take to witness all the gods…the following Oath:  I will prescribe regimens for the good of my patients according to my ability and my judgment and never do harm to anyone</a:t>
            </a:r>
            <a:r>
              <a:rPr lang="en-US" sz="2400" b="1" dirty="0" smtClean="0">
                <a:latin typeface="Adobe Garamond Pro Bold" panose="02020702060506020403" pitchFamily="18" charset="0"/>
              </a:rPr>
              <a:t>.”—Excerpt from the Hippocratic Oath</a:t>
            </a:r>
            <a:endParaRPr lang="en-US" sz="2400" b="1" dirty="0">
              <a:latin typeface="Adobe Garamond Pro Bold" panose="020207020605060204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9602" y="222308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0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80899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87600" y="5676900"/>
            <a:ext cx="5702300" cy="1143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Engineering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2900" y="1714500"/>
            <a:ext cx="72644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3200" dirty="0"/>
              <a:t>The Greek scientist </a:t>
            </a:r>
            <a:r>
              <a:rPr lang="en-US" altLang="en-US" sz="3200" u="sng" dirty="0"/>
              <a:t>Archimedes</a:t>
            </a:r>
            <a:r>
              <a:rPr lang="en-US" altLang="en-US" sz="3200" dirty="0"/>
              <a:t> used engineering to design levers to lift heavy objects as well as a large screw that pumped water from the ground.</a:t>
            </a:r>
          </a:p>
          <a:p>
            <a:r>
              <a:rPr lang="en-US" altLang="en-US" sz="3200" dirty="0"/>
              <a:t>Archimedes also invented war machines with reflective metals that used the sun’s heat to burn ships and catapults that threw stones and arrows.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Archimedes   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17650"/>
            <a:ext cx="5715000" cy="38100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11925300" cy="2514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077200" cy="17526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Use the three different levers to lift the stapler.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Which one was easiest?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Sketch that lever in your activity box for this section.</a:t>
            </a:r>
            <a:endParaRPr lang="en-US" altLang="en-US" dirty="0" smtClean="0"/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3536950"/>
            <a:ext cx="372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http://www.math.nyu.edu/~crorres/Archimedes/Lever/lever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96545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itle 1"/>
          <p:cNvSpPr txBox="1">
            <a:spLocks/>
          </p:cNvSpPr>
          <p:nvPr/>
        </p:nvSpPr>
        <p:spPr bwMode="auto">
          <a:xfrm>
            <a:off x="2336007" y="6146800"/>
            <a:ext cx="5155405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Engineering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4150" y="1384300"/>
            <a:ext cx="61722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8200" y="6057900"/>
            <a:ext cx="5435600" cy="787400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lgerian" pitchFamily="82" charset="0"/>
              </a:rPr>
              <a:t>Greek Democracy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600200"/>
            <a:ext cx="58039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foundation for our democratic republic began in Athens with their development of </a:t>
            </a:r>
            <a:r>
              <a:rPr lang="en-US" altLang="en-US" u="sng" dirty="0"/>
              <a:t>direct democracy</a:t>
            </a:r>
            <a:r>
              <a:rPr lang="en-US" altLang="en-US" dirty="0"/>
              <a:t>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Athenian citizens participated in government decisions by voting. 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council would propose laws and then all men over 18 years that wanted to could vote.  The approved ideas would become laws.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Image result for democracy   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3341">
            <a:off x="6523228" y="1536699"/>
            <a:ext cx="5238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1122363"/>
            <a:ext cx="6059606" cy="548798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Ten </a:t>
            </a:r>
            <a:r>
              <a:rPr lang="en-US" sz="2300" dirty="0"/>
              <a:t>years later, during the Second Persian War, one of Darius’ sons, </a:t>
            </a:r>
            <a:r>
              <a:rPr lang="en-US" sz="2300" b="1" u="sng" dirty="0"/>
              <a:t>Xerxes</a:t>
            </a:r>
            <a:r>
              <a:rPr lang="en-US" sz="2300" dirty="0"/>
              <a:t> </a:t>
            </a:r>
            <a:r>
              <a:rPr lang="en-US" sz="2300" dirty="0" smtClean="0"/>
              <a:t>again </a:t>
            </a:r>
            <a:r>
              <a:rPr lang="en-US" sz="2300" dirty="0"/>
              <a:t>launched an invasion against </a:t>
            </a:r>
            <a:r>
              <a:rPr lang="en-US" sz="2300" dirty="0" smtClean="0"/>
              <a:t>Greece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1" u="sng" dirty="0" smtClean="0"/>
              <a:t>Battle of Thermopylae - </a:t>
            </a:r>
            <a:r>
              <a:rPr lang="en-US" sz="2300" dirty="0"/>
              <a:t>Leonidas established his army at Thermopylae, </a:t>
            </a:r>
            <a:r>
              <a:rPr lang="en-US" sz="2300" dirty="0" smtClean="0"/>
              <a:t>at a narrow </a:t>
            </a:r>
            <a:r>
              <a:rPr lang="en-US" sz="2300" dirty="0"/>
              <a:t>pass </a:t>
            </a:r>
            <a:r>
              <a:rPr lang="en-US" sz="2300" dirty="0" smtClean="0"/>
              <a:t>that would </a:t>
            </a:r>
            <a:r>
              <a:rPr lang="en-US" sz="2300" dirty="0"/>
              <a:t>funnel the Persian </a:t>
            </a:r>
            <a:r>
              <a:rPr lang="en-US" sz="2300" dirty="0" smtClean="0"/>
              <a:t>army.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For </a:t>
            </a:r>
            <a:r>
              <a:rPr lang="en-US" sz="2300" dirty="0"/>
              <a:t>two days, the Greeks withstood the determined attacks of their far more numerous </a:t>
            </a:r>
            <a:r>
              <a:rPr lang="en-US" sz="2300" dirty="0" smtClean="0"/>
              <a:t>enemy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Persians found a route </a:t>
            </a:r>
            <a:r>
              <a:rPr lang="en-US" sz="2300" dirty="0"/>
              <a:t>over the mountains to the west of Thermopylae that would allow the enemy to bypass </a:t>
            </a:r>
            <a:r>
              <a:rPr lang="en-US" sz="2300" dirty="0" smtClean="0"/>
              <a:t>the Greek army and surround them.</a:t>
            </a:r>
            <a:endParaRPr lang="en-US" sz="2300" b="1" u="sng" dirty="0"/>
          </a:p>
        </p:txBody>
      </p:sp>
      <p:sp>
        <p:nvSpPr>
          <p:cNvPr id="8" name="Rectangle 7"/>
          <p:cNvSpPr/>
          <p:nvPr/>
        </p:nvSpPr>
        <p:spPr>
          <a:xfrm>
            <a:off x="1038297" y="-24486"/>
            <a:ext cx="1006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III. CONFLICT AND WAR IN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6921" y="1060450"/>
            <a:ext cx="5283200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PERSIAN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122" name="Picture 2" descr="Image result for battle of thermopyl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58" y="2493964"/>
            <a:ext cx="6232327" cy="40287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93700" y="1371600"/>
            <a:ext cx="4267200" cy="4754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An important decision needs to be made at LCHS…Should students be able to leave campus for lunch? </a:t>
            </a:r>
          </a:p>
          <a:p>
            <a:r>
              <a:rPr lang="en-US" altLang="en-US" dirty="0" smtClean="0">
                <a:solidFill>
                  <a:srgbClr val="C00000"/>
                </a:solidFill>
              </a:rPr>
              <a:t>Use the slips of paper to cast your ballot and vote now!  </a:t>
            </a:r>
          </a:p>
          <a:p>
            <a:pPr>
              <a:buFont typeface="Arial" charset="0"/>
              <a:buNone/>
            </a:pPr>
            <a:endParaRPr lang="en-US" altLang="en-US" sz="100" dirty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</a:pPr>
            <a:r>
              <a:rPr lang="en-US" altLang="en-US" dirty="0" smtClean="0">
                <a:solidFill>
                  <a:srgbClr val="C00000"/>
                </a:solidFill>
              </a:rPr>
              <a:t>	YES  or  NO</a:t>
            </a:r>
          </a:p>
          <a:p>
            <a:pPr algn="ctr">
              <a:buFont typeface="Arial" charset="0"/>
              <a:buNone/>
            </a:pPr>
            <a:endParaRPr lang="en-US" altLang="en-US" sz="1400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altLang="en-US" sz="14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www.greecetaxi.gr/Philosophers/AthensDemo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479550"/>
            <a:ext cx="43148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darkwing.uoregon.edu/~klio/im/gr/ath/Athen%20-%20Ostra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3429000"/>
            <a:ext cx="23622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2241550" y="5956300"/>
            <a:ext cx="5010150" cy="7112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7827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2399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6971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154363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Algerian" pitchFamily="82" charset="0"/>
              </a:rPr>
              <a:t>Greek </a:t>
            </a:r>
            <a:r>
              <a:rPr lang="en-US" altLang="en-US" sz="4000" dirty="0">
                <a:solidFill>
                  <a:schemeClr val="tx1"/>
                </a:solidFill>
                <a:latin typeface="Algerian" pitchFamily="82" charset="0"/>
              </a:rPr>
              <a:t>Democracy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0" y="1143000"/>
            <a:ext cx="12192000" cy="45339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4"/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160020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indent="-274320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3600" dirty="0">
                <a:solidFill>
                  <a:srgbClr val="C00000"/>
                </a:solidFill>
              </a:rPr>
              <a:t>Why do you think scholars call this period in Greek history a “golden age”?</a:t>
            </a:r>
          </a:p>
          <a:p>
            <a:pPr indent="-274320"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3600" dirty="0">
                <a:solidFill>
                  <a:srgbClr val="0000CC"/>
                </a:solidFill>
              </a:rPr>
              <a:t>Which Greek achievement do you think is most important? Why?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0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dNn5TZu6R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8363" y="365125"/>
            <a:ext cx="11115274" cy="62523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3994" y="0"/>
            <a:ext cx="9010225" cy="584775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PERSIAN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WAR - Battle of Thermopylae 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22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52950" y="1731448"/>
            <a:ext cx="7505699" cy="459223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dirty="0"/>
              <a:t>Athens and </a:t>
            </a:r>
            <a:r>
              <a:rPr lang="en-US" sz="2500" dirty="0" smtClean="0"/>
              <a:t>Sparta fought together </a:t>
            </a:r>
            <a:r>
              <a:rPr lang="en-US" sz="2500" dirty="0"/>
              <a:t>in the Greco-Persian Wars between 499 and 449 B.C. </a:t>
            </a:r>
            <a:endParaRPr lang="en-US" sz="2500" dirty="0" smtClean="0"/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After that victory, </a:t>
            </a:r>
            <a:r>
              <a:rPr lang="en-US" sz="2500" dirty="0"/>
              <a:t>Athens grew more powerful and tensions rose, </a:t>
            </a:r>
            <a:r>
              <a:rPr lang="en-US" sz="2500" dirty="0" smtClean="0"/>
              <a:t>turning </a:t>
            </a:r>
            <a:r>
              <a:rPr lang="en-US" sz="2500" dirty="0"/>
              <a:t>into nearly </a:t>
            </a:r>
            <a:r>
              <a:rPr lang="en-US" sz="2500" dirty="0" smtClean="0"/>
              <a:t>30 years of </a:t>
            </a:r>
            <a:r>
              <a:rPr lang="en-US" sz="2500" dirty="0"/>
              <a:t>war. </a:t>
            </a:r>
            <a:endParaRPr lang="en-US" sz="2500" dirty="0" smtClean="0"/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Sparta </a:t>
            </a:r>
            <a:r>
              <a:rPr lang="en-US" sz="2500" dirty="0"/>
              <a:t>emerged victorious, while the constant fighting left Athens bankrupt, exhausted and </a:t>
            </a:r>
            <a:r>
              <a:rPr lang="en-US" sz="2500" dirty="0" smtClean="0"/>
              <a:t>discouraged. </a:t>
            </a:r>
          </a:p>
          <a:p>
            <a:pPr marL="457200" lvl="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500" dirty="0" smtClean="0"/>
              <a:t>Neither city-state regained the military strength they once had.</a:t>
            </a:r>
            <a:endParaRPr lang="en-US" altLang="en-US" sz="2500" i="1" u="sng" dirty="0" smtClean="0">
              <a:solidFill>
                <a:prstClr val="black"/>
              </a:solidFill>
              <a:latin typeface="Copperplate Gothic Light" panose="020E0507020206020404" pitchFamily="34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>
            <a:off x="1038297" y="-24486"/>
            <a:ext cx="1006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III. CONFLICT AND WAR IN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797" y="923330"/>
            <a:ext cx="7500403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PELOPONNESIAN WAR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Image result for peloponnesian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8" y="2014537"/>
            <a:ext cx="4601940" cy="4072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52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54300" y="711200"/>
            <a:ext cx="72009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1371600"/>
            <a:ext cx="12192000" cy="43053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2" y="362977"/>
            <a:ext cx="11739314" cy="651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5798" y="29170"/>
            <a:ext cx="7500403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PELOPONNESIAN WAR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1883674">
            <a:off x="5166774" y="4825380"/>
            <a:ext cx="914400" cy="3138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858652">
            <a:off x="8759086" y="2385998"/>
            <a:ext cx="914400" cy="3138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10528300" y="1583202"/>
            <a:ext cx="914400" cy="3138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769100" y="4518586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77226">
            <a:off x="9132428" y="3715991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452911">
            <a:off x="8820568" y="1166345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924209">
            <a:off x="6854367" y="3359140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3990766">
            <a:off x="7168745" y="2356642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990766">
            <a:off x="7635978" y="1839174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402836">
            <a:off x="8837185" y="2898989"/>
            <a:ext cx="914400" cy="3138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590039">
            <a:off x="1168012" y="4610188"/>
            <a:ext cx="914400" cy="3138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382" y="1154692"/>
            <a:ext cx="5256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Athenian victories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4669" y="1870662"/>
            <a:ext cx="50090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Spartan victories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5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jbfS8RDoY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1432" y="729593"/>
            <a:ext cx="10872368" cy="61157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5798" y="29170"/>
            <a:ext cx="7500403" cy="923330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PELOPONNESIAN WAR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53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Image result for glory of gre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6573"/>
            <a:ext cx="8839200" cy="577003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85065" y="43544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0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ce them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5900"/>
          <a:stretch/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901700"/>
            <a:ext cx="6273800" cy="54864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79400" y="1075730"/>
            <a:ext cx="5994400" cy="531237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indent="-274320">
              <a:spcBef>
                <a:spcPts val="0"/>
              </a:spcBef>
              <a:buSzPct val="115000"/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The ancient Greeks made contributions in many fields of learning &amp; developed new </a:t>
            </a:r>
            <a:r>
              <a:rPr lang="en-US" dirty="0" smtClean="0">
                <a:latin typeface="+mj-lt"/>
              </a:rPr>
              <a:t>innovations:</a:t>
            </a:r>
            <a:endParaRPr lang="en-US" dirty="0">
              <a:latin typeface="+mj-lt"/>
            </a:endParaRPr>
          </a:p>
          <a:p>
            <a:pPr marL="640080" lvl="1" indent="-274320">
              <a:spcBef>
                <a:spcPts val="0"/>
              </a:spcBef>
              <a:defRPr/>
            </a:pPr>
            <a:r>
              <a:rPr lang="en-US" sz="2800" dirty="0">
                <a:latin typeface="+mj-lt"/>
              </a:rPr>
              <a:t>The </a:t>
            </a:r>
            <a:r>
              <a:rPr lang="en-US" sz="2800" u="sng" dirty="0">
                <a:latin typeface="+mj-lt"/>
              </a:rPr>
              <a:t>Greeks emphasized education </a:t>
            </a:r>
            <a:r>
              <a:rPr lang="en-US" sz="2800" dirty="0">
                <a:latin typeface="+mj-lt"/>
              </a:rPr>
              <a:t>&amp; the pursuit of knowledge </a:t>
            </a:r>
          </a:p>
          <a:p>
            <a:pPr marL="640080" lvl="1" indent="-274320">
              <a:spcBef>
                <a:spcPts val="0"/>
              </a:spcBef>
              <a:defRPr/>
            </a:pPr>
            <a:r>
              <a:rPr lang="en-US" sz="2800" dirty="0">
                <a:latin typeface="+mj-lt"/>
              </a:rPr>
              <a:t>Many Greeks could afford to support academies &amp; centers of learning</a:t>
            </a:r>
          </a:p>
          <a:p>
            <a:pPr marL="640080" lvl="1" indent="-274320">
              <a:spcBef>
                <a:spcPts val="0"/>
              </a:spcBef>
              <a:defRPr/>
            </a:pPr>
            <a:r>
              <a:rPr lang="en-US" sz="2800" dirty="0">
                <a:latin typeface="+mj-lt"/>
              </a:rPr>
              <a:t>Greece’s </a:t>
            </a:r>
            <a:r>
              <a:rPr lang="en-US" sz="2800" u="sng" dirty="0">
                <a:latin typeface="+mj-lt"/>
              </a:rPr>
              <a:t>location</a:t>
            </a:r>
            <a:r>
              <a:rPr lang="en-US" sz="2800" dirty="0">
                <a:latin typeface="+mj-lt"/>
              </a:rPr>
              <a:t> along the Mediterranean Sea allowed for trade, the spread of diverse ideas, &amp; the ability to build n achievements from other parts of the ancient world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666" y="152400"/>
            <a:ext cx="628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IV. GLORY OF GREECE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GLORY OF GRE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27">
            <a:off x="6087333" y="1446039"/>
            <a:ext cx="5774343" cy="339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1347</Words>
  <Application>Microsoft Office PowerPoint</Application>
  <PresentationFormat>Widescreen</PresentationFormat>
  <Paragraphs>128</Paragraphs>
  <Slides>31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Adobe Garamond Pro Bold</vt:lpstr>
      <vt:lpstr>Algerian</vt:lpstr>
      <vt:lpstr>Arial</vt:lpstr>
      <vt:lpstr>Calibri</vt:lpstr>
      <vt:lpstr>Calibri Light</vt:lpstr>
      <vt:lpstr>Copperplate Gothic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GREEK LITERATURE / DRAMA</vt:lpstr>
      <vt:lpstr>PowerPoint Presentation</vt:lpstr>
      <vt:lpstr>III. Greek Architecture</vt:lpstr>
      <vt:lpstr>III. Greek Architecture</vt:lpstr>
      <vt:lpstr>Greek Mathematics</vt:lpstr>
      <vt:lpstr>PowerPoint Presentation</vt:lpstr>
      <vt:lpstr>Greek Philosophy</vt:lpstr>
      <vt:lpstr>PowerPoint Presentation</vt:lpstr>
      <vt:lpstr>PowerPoint Presentation</vt:lpstr>
      <vt:lpstr>PowerPoint Presentation</vt:lpstr>
      <vt:lpstr>PowerPoint Presentation</vt:lpstr>
      <vt:lpstr>VI. Greek Astronomy &amp; Geography </vt:lpstr>
      <vt:lpstr>PowerPoint Presentation</vt:lpstr>
      <vt:lpstr>Greek Sculpture</vt:lpstr>
      <vt:lpstr>PowerPoint Presentation</vt:lpstr>
      <vt:lpstr>Greek Medicine</vt:lpstr>
      <vt:lpstr>PowerPoint Presentation</vt:lpstr>
      <vt:lpstr>Greek Engineering</vt:lpstr>
      <vt:lpstr>PowerPoint Presentation</vt:lpstr>
      <vt:lpstr>Greek Democracy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Caruso, Josh</dc:creator>
  <cp:lastModifiedBy>Caruso, Josh</cp:lastModifiedBy>
  <cp:revision>1</cp:revision>
  <dcterms:created xsi:type="dcterms:W3CDTF">2018-10-19T16:17:31Z</dcterms:created>
  <dcterms:modified xsi:type="dcterms:W3CDTF">2018-10-19T16:17:40Z</dcterms:modified>
</cp:coreProperties>
</file>