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7" r:id="rId5"/>
    <p:sldId id="258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7D1D-C012-4C40-A908-5E31A3992D8A}" type="datetimeFigureOut">
              <a:rPr lang="en-US" smtClean="0"/>
              <a:pPr/>
              <a:t>9/24/2012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DE4A-9A66-4449-86A3-54A712538B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7D1D-C012-4C40-A908-5E31A3992D8A}" type="datetimeFigureOut">
              <a:rPr lang="en-US" smtClean="0"/>
              <a:pPr/>
              <a:t>9/24/2012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DE4A-9A66-4449-86A3-54A712538B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7D1D-C012-4C40-A908-5E31A3992D8A}" type="datetimeFigureOut">
              <a:rPr lang="en-US" smtClean="0"/>
              <a:pPr/>
              <a:t>9/24/2012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DE4A-9A66-4449-86A3-54A712538B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7D1D-C012-4C40-A908-5E31A3992D8A}" type="datetimeFigureOut">
              <a:rPr lang="en-US" smtClean="0"/>
              <a:pPr/>
              <a:t>9/24/2012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DE4A-9A66-4449-86A3-54A712538B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7D1D-C012-4C40-A908-5E31A3992D8A}" type="datetimeFigureOut">
              <a:rPr lang="en-US" smtClean="0"/>
              <a:pPr/>
              <a:t>9/24/2012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DE4A-9A66-4449-86A3-54A712538B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7D1D-C012-4C40-A908-5E31A3992D8A}" type="datetimeFigureOut">
              <a:rPr lang="en-US" smtClean="0"/>
              <a:pPr/>
              <a:t>9/24/2012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DE4A-9A66-4449-86A3-54A712538B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7D1D-C012-4C40-A908-5E31A3992D8A}" type="datetimeFigureOut">
              <a:rPr lang="en-US" smtClean="0"/>
              <a:pPr/>
              <a:t>9/24/2012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DE4A-9A66-4449-86A3-54A712538B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7D1D-C012-4C40-A908-5E31A3992D8A}" type="datetimeFigureOut">
              <a:rPr lang="en-US" smtClean="0"/>
              <a:pPr/>
              <a:t>9/24/2012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DE4A-9A66-4449-86A3-54A712538B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7D1D-C012-4C40-A908-5E31A3992D8A}" type="datetimeFigureOut">
              <a:rPr lang="en-US" smtClean="0"/>
              <a:pPr/>
              <a:t>9/24/2012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DE4A-9A66-4449-86A3-54A712538B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7D1D-C012-4C40-A908-5E31A3992D8A}" type="datetimeFigureOut">
              <a:rPr lang="en-US" smtClean="0"/>
              <a:pPr/>
              <a:t>9/24/2012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DE4A-9A66-4449-86A3-54A712538B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7D1D-C012-4C40-A908-5E31A3992D8A}" type="datetimeFigureOut">
              <a:rPr lang="en-US" smtClean="0"/>
              <a:pPr/>
              <a:t>9/24/2012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687DE4A-9A66-4449-86A3-54A712538B2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597D1D-C012-4C40-A908-5E31A3992D8A}" type="datetimeFigureOut">
              <a:rPr lang="en-US" smtClean="0"/>
              <a:pPr/>
              <a:t>9/24/2012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87DE4A-9A66-4449-86A3-54A712538B2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story.com/shows/gangland/videos/playlists/symbols-and-slang#gang-graffitti-marks-turf" TargetMode="External"/><Relationship Id="rId2" Type="http://schemas.openxmlformats.org/officeDocument/2006/relationships/hyperlink" Target="http://www.history.com/shows/gangland/videos/playlists/symbols-and-slang#gangster-gea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istory.com/shows/gangland/videos/playlists/inside-a-gang#gangs-recruit-new-member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story.com/shows/gangland/videos/playlists/inside-a-gang" TargetMode="External"/><Relationship Id="rId2" Type="http://schemas.openxmlformats.org/officeDocument/2006/relationships/hyperlink" Target="http://www.history.com/shows/gangland/videos/power-structure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story.com/shows/gangland/videos/playlists/gang-activity#gangs-drugs" TargetMode="External"/><Relationship Id="rId2" Type="http://schemas.openxmlformats.org/officeDocument/2006/relationships/hyperlink" Target="http://www.history.com/shows/gangland/videos/playlists/gang-activity#mone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GANGS AND CRIME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cdn.whatculture.com/wp-content/uploads/2010/11/gangs_of_new_york_2002_referen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8888" y="0"/>
            <a:ext cx="4125112" cy="2743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 OF GANGS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Gangs have been in America since the 19</a:t>
            </a:r>
            <a:r>
              <a:rPr lang="en-US" baseline="30000" dirty="0" smtClean="0"/>
              <a:t>th</a:t>
            </a:r>
            <a:r>
              <a:rPr lang="en-US" dirty="0" smtClean="0"/>
              <a:t> Century.</a:t>
            </a:r>
          </a:p>
          <a:p>
            <a:pPr lvl="2">
              <a:buNone/>
            </a:pPr>
            <a:endParaRPr lang="en-US" i="1" dirty="0" smtClean="0"/>
          </a:p>
          <a:p>
            <a:pPr lvl="2">
              <a:buNone/>
            </a:pPr>
            <a:r>
              <a:rPr lang="en-US" i="1" dirty="0" smtClean="0"/>
              <a:t>Q: What have gangs nearly always been centered on?</a:t>
            </a:r>
          </a:p>
          <a:p>
            <a:pPr lvl="5">
              <a:buFont typeface="Wingdings" pitchFamily="2" charset="2"/>
              <a:buChar char="v"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Neighborhoods (turf)</a:t>
            </a:r>
          </a:p>
          <a:p>
            <a:pPr lvl="7">
              <a:buFont typeface="Wingdings" pitchFamily="2" charset="2"/>
              <a:buChar char="v"/>
            </a:pPr>
            <a:r>
              <a:rPr lang="en-US" dirty="0" smtClean="0"/>
              <a:t>The five points in NYC – gangs of New York </a:t>
            </a:r>
          </a:p>
          <a:p>
            <a:pPr lvl="5">
              <a:buFont typeface="Wingdings" pitchFamily="2" charset="2"/>
              <a:buChar char="v"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Ethnic lines</a:t>
            </a:r>
          </a:p>
          <a:p>
            <a:pPr lvl="7">
              <a:buFont typeface="Wingdings" pitchFamily="2" charset="2"/>
              <a:buChar char="v"/>
            </a:pPr>
            <a:r>
              <a:rPr lang="en-US" dirty="0" smtClean="0"/>
              <a:t>Origin of birth, similar cultural characteristics</a:t>
            </a:r>
          </a:p>
          <a:p>
            <a:pPr lvl="7">
              <a:buFont typeface="Wingdings" pitchFamily="2" charset="2"/>
              <a:buChar char="v"/>
            </a:pPr>
            <a:r>
              <a:rPr lang="en-US" dirty="0" smtClean="0"/>
              <a:t>The Dead Rabbits – Gangs of NY</a:t>
            </a:r>
          </a:p>
          <a:p>
            <a:pPr lvl="5">
              <a:buFont typeface="Wingdings" pitchFamily="2" charset="2"/>
              <a:buChar char="v"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Protection</a:t>
            </a:r>
          </a:p>
          <a:p>
            <a:pPr lvl="7">
              <a:buFont typeface="Wingdings" pitchFamily="2" charset="2"/>
              <a:buChar char="v"/>
            </a:pPr>
            <a:r>
              <a:rPr lang="en-US" dirty="0" smtClean="0"/>
              <a:t>New immigrants had trouble assimilating </a:t>
            </a:r>
          </a:p>
          <a:p>
            <a:pPr lvl="7">
              <a:buFont typeface="Wingdings" pitchFamily="2" charset="2"/>
              <a:buChar char="v"/>
            </a:pPr>
            <a:r>
              <a:rPr lang="en-US" dirty="0" smtClean="0"/>
              <a:t>Lived together, worked together, fought together</a:t>
            </a:r>
          </a:p>
          <a:p>
            <a:pPr lvl="5">
              <a:buFont typeface="Wingdings" pitchFamily="2" charset="2"/>
              <a:buChar char="v"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Reputation</a:t>
            </a:r>
          </a:p>
          <a:p>
            <a:pPr lvl="7">
              <a:buFont typeface="Wingdings" pitchFamily="2" charset="2"/>
              <a:buChar char="v"/>
            </a:pPr>
            <a:r>
              <a:rPr lang="en-US" dirty="0" smtClean="0"/>
              <a:t>Had to establish themselves </a:t>
            </a:r>
          </a:p>
          <a:p>
            <a:pPr lvl="7">
              <a:buFont typeface="Wingdings" pitchFamily="2" charset="2"/>
              <a:buChar char="v"/>
            </a:pPr>
            <a:r>
              <a:rPr lang="en-US" dirty="0" smtClean="0"/>
              <a:t>Early America was cut-throat, so strength in numbers was important</a:t>
            </a:r>
          </a:p>
          <a:p>
            <a:pPr lvl="5">
              <a:buFont typeface="Wingdings" pitchFamily="2" charset="2"/>
              <a:buChar char="v"/>
            </a:pPr>
            <a:endParaRPr lang="en-US" dirty="0"/>
          </a:p>
        </p:txBody>
      </p:sp>
      <p:pic>
        <p:nvPicPr>
          <p:cNvPr id="6148" name="Picture 4" descr="http://t2.gstatic.com/images?q=tbn:ANd9GcRU0giCL7jYYk7Y2IdAgKmLWzZ5NRzrnnGUQalBSUB-F9t9Oc2tUbXQWDjH7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2895600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70" decel="100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770" decel="100000"/>
                                        <p:tgtEl>
                                          <p:spTgt spid="61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77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77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8" dur="77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0" dur="77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770" decel="100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1" dur="770" decel="100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3" dur="77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5" dur="77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http://02varvara.files.wordpress.com/2011/01/01-russian-maf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2057400"/>
            <a:ext cx="2666999" cy="2667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ORIGINAL GANGS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>
            <a:normAutofit/>
          </a:bodyPr>
          <a:lstStyle/>
          <a:p>
            <a:pPr lvl="1"/>
            <a:r>
              <a:rPr lang="en-US" dirty="0" smtClean="0">
                <a:solidFill>
                  <a:schemeClr val="bg1"/>
                </a:solidFill>
              </a:rPr>
              <a:t>Cultural gangs</a:t>
            </a:r>
          </a:p>
          <a:p>
            <a:pPr lvl="3"/>
            <a:r>
              <a:rPr lang="en-US" dirty="0" smtClean="0">
                <a:solidFill>
                  <a:srgbClr val="FFFF00"/>
                </a:solidFill>
              </a:rPr>
              <a:t>Irish</a:t>
            </a:r>
          </a:p>
          <a:p>
            <a:pPr lvl="3"/>
            <a:r>
              <a:rPr lang="en-US" dirty="0" smtClean="0">
                <a:solidFill>
                  <a:srgbClr val="FFFF00"/>
                </a:solidFill>
              </a:rPr>
              <a:t>Scottish</a:t>
            </a:r>
          </a:p>
          <a:p>
            <a:pPr lvl="3"/>
            <a:r>
              <a:rPr lang="en-US" dirty="0" smtClean="0">
                <a:solidFill>
                  <a:srgbClr val="FFFF00"/>
                </a:solidFill>
              </a:rPr>
              <a:t>German</a:t>
            </a:r>
          </a:p>
          <a:p>
            <a:pPr lvl="3"/>
            <a:r>
              <a:rPr lang="en-US" dirty="0" smtClean="0">
                <a:solidFill>
                  <a:srgbClr val="FFFF00"/>
                </a:solidFill>
              </a:rPr>
              <a:t>English</a:t>
            </a:r>
          </a:p>
          <a:p>
            <a:pPr lvl="3">
              <a:buNone/>
            </a:pPr>
            <a:endParaRPr lang="en-US" dirty="0" smtClean="0"/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Organized gangs</a:t>
            </a:r>
          </a:p>
          <a:p>
            <a:pPr lvl="3"/>
            <a:r>
              <a:rPr lang="en-US" dirty="0" smtClean="0">
                <a:solidFill>
                  <a:srgbClr val="FFFF00"/>
                </a:solidFill>
              </a:rPr>
              <a:t>Italian Mafia</a:t>
            </a:r>
          </a:p>
          <a:p>
            <a:pPr lvl="3"/>
            <a:r>
              <a:rPr lang="en-US" dirty="0" smtClean="0">
                <a:solidFill>
                  <a:srgbClr val="FFFF00"/>
                </a:solidFill>
              </a:rPr>
              <a:t>Inner city gangs (bloods, </a:t>
            </a:r>
            <a:r>
              <a:rPr lang="en-US" dirty="0" err="1" smtClean="0">
                <a:solidFill>
                  <a:srgbClr val="FFFF00"/>
                </a:solidFill>
              </a:rPr>
              <a:t>cripts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</a:p>
          <a:p>
            <a:pPr lvl="3"/>
            <a:r>
              <a:rPr lang="en-US" dirty="0" smtClean="0">
                <a:solidFill>
                  <a:srgbClr val="FFFF00"/>
                </a:solidFill>
              </a:rPr>
              <a:t>Russian Mafia</a:t>
            </a:r>
          </a:p>
          <a:p>
            <a:pPr lvl="3"/>
            <a:r>
              <a:rPr lang="en-US" dirty="0" smtClean="0">
                <a:solidFill>
                  <a:srgbClr val="FFFF00"/>
                </a:solidFill>
              </a:rPr>
              <a:t>Latino Gangs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3200400" y="2362200"/>
            <a:ext cx="838200" cy="1600200"/>
          </a:xfrm>
          <a:prstGeom prst="righ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67200" y="2895600"/>
            <a:ext cx="371877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Gangs of immigrants</a:t>
            </a:r>
            <a:endParaRPr lang="en-US" sz="28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4114800"/>
            <a:ext cx="71628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Brace 7"/>
          <p:cNvSpPr/>
          <p:nvPr/>
        </p:nvSpPr>
        <p:spPr>
          <a:xfrm>
            <a:off x="4876800" y="4495800"/>
            <a:ext cx="838200" cy="1600200"/>
          </a:xfrm>
          <a:prstGeom prst="righ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943600" y="4648200"/>
            <a:ext cx="289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They have a VERY organized hierarchy of members.  With a leader or ‘boss’ and very strict discipline within the gang</a:t>
            </a:r>
            <a:endParaRPr lang="en-US" dirty="0"/>
          </a:p>
        </p:txBody>
      </p:sp>
      <p:pic>
        <p:nvPicPr>
          <p:cNvPr id="5124" name="Picture 4" descr="http://media.gamespy.com/columns/image/article/113/1132454/gf_1288885637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0"/>
            <a:ext cx="5257800" cy="2190750"/>
          </a:xfrm>
          <a:prstGeom prst="rect">
            <a:avLst/>
          </a:prstGeom>
          <a:noFill/>
        </p:spPr>
      </p:pic>
      <p:pic>
        <p:nvPicPr>
          <p:cNvPr id="5128" name="Picture 8" descr="http://t1.gstatic.com/images?q=tbn:ANd9GcQ1374155scPLBBdlS3j3ojDrn9l0LARBN6uQ-GG6BDM2kjY_mbgR3Pmo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914400"/>
            <a:ext cx="4105648" cy="3390901"/>
          </a:xfrm>
          <a:prstGeom prst="rect">
            <a:avLst/>
          </a:prstGeom>
          <a:noFill/>
        </p:spPr>
      </p:pic>
      <p:pic>
        <p:nvPicPr>
          <p:cNvPr id="5122" name="Picture 2" descr="http://cdn.ubergizmo.com/photos/2009/7/apple-mafi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2209800"/>
            <a:ext cx="2228850" cy="2790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800" decel="100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1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3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5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8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GANGS - common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Estimated 25,000 gangs in the U.S. with 750,000 members.</a:t>
            </a:r>
          </a:p>
          <a:p>
            <a:pPr lvl="2">
              <a:buNone/>
            </a:pPr>
            <a:r>
              <a:rPr lang="en-US" i="1" dirty="0" smtClean="0"/>
              <a:t>Q: What are some characteristics of gangs?</a:t>
            </a:r>
          </a:p>
          <a:p>
            <a:pPr lvl="6"/>
            <a:endParaRPr lang="en-US" i="1" dirty="0" smtClean="0"/>
          </a:p>
          <a:p>
            <a:pPr lvl="6"/>
            <a:r>
              <a:rPr lang="en-US" i="1" dirty="0" smtClean="0">
                <a:solidFill>
                  <a:srgbClr val="FFFF00"/>
                </a:solidFill>
              </a:rPr>
              <a:t>Drug use</a:t>
            </a:r>
          </a:p>
          <a:p>
            <a:pPr lvl="6"/>
            <a:r>
              <a:rPr lang="en-US" i="1" dirty="0" smtClean="0">
                <a:solidFill>
                  <a:srgbClr val="FFFF00"/>
                </a:solidFill>
              </a:rPr>
              <a:t>Drug trafficking (illegal selling of drugs)</a:t>
            </a:r>
          </a:p>
          <a:p>
            <a:pPr lvl="6"/>
            <a:r>
              <a:rPr lang="en-US" i="1" dirty="0" smtClean="0">
                <a:solidFill>
                  <a:srgbClr val="FFFF00"/>
                </a:solidFill>
              </a:rPr>
              <a:t>Firearm sales</a:t>
            </a:r>
          </a:p>
          <a:p>
            <a:pPr lvl="6"/>
            <a:r>
              <a:rPr lang="en-US" i="1" dirty="0" smtClean="0">
                <a:solidFill>
                  <a:srgbClr val="FFFF00"/>
                </a:solidFill>
              </a:rPr>
              <a:t>Auto theft</a:t>
            </a:r>
          </a:p>
          <a:p>
            <a:pPr lvl="6"/>
            <a:r>
              <a:rPr lang="en-US" i="1" dirty="0" smtClean="0">
                <a:solidFill>
                  <a:srgbClr val="FFFF00"/>
                </a:solidFill>
              </a:rPr>
              <a:t>Prostitution</a:t>
            </a:r>
          </a:p>
          <a:p>
            <a:pPr lvl="6"/>
            <a:r>
              <a:rPr lang="en-US" i="1" dirty="0" smtClean="0">
                <a:solidFill>
                  <a:srgbClr val="FFFF00"/>
                </a:solidFill>
              </a:rPr>
              <a:t>Racism</a:t>
            </a:r>
          </a:p>
          <a:p>
            <a:pPr lvl="6"/>
            <a:r>
              <a:rPr lang="en-US" i="1" dirty="0" smtClean="0">
                <a:solidFill>
                  <a:srgbClr val="FFFF00"/>
                </a:solidFill>
              </a:rPr>
              <a:t>Sexism</a:t>
            </a:r>
          </a:p>
          <a:p>
            <a:pPr lvl="6"/>
            <a:r>
              <a:rPr lang="en-US" i="1" dirty="0" smtClean="0">
                <a:solidFill>
                  <a:srgbClr val="FFFF00"/>
                </a:solidFill>
              </a:rPr>
              <a:t>Vandalism</a:t>
            </a:r>
          </a:p>
          <a:p>
            <a:pPr lvl="6">
              <a:buNone/>
            </a:pPr>
            <a:r>
              <a:rPr lang="en-US" i="1" dirty="0" smtClean="0"/>
              <a:t>		</a:t>
            </a:r>
          </a:p>
          <a:p>
            <a:pPr lvl="2">
              <a:buNone/>
            </a:pPr>
            <a:r>
              <a:rPr lang="en-US" i="1" dirty="0" smtClean="0"/>
              <a:t>	</a:t>
            </a:r>
            <a:endParaRPr lang="en-US" i="1" dirty="0"/>
          </a:p>
        </p:txBody>
      </p:sp>
      <p:sp>
        <p:nvSpPr>
          <p:cNvPr id="4" name="Left Brace 3"/>
          <p:cNvSpPr/>
          <p:nvPr/>
        </p:nvSpPr>
        <p:spPr>
          <a:xfrm rot="10800000">
            <a:off x="4876800" y="3352800"/>
            <a:ext cx="2209800" cy="13716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705600" y="4191000"/>
            <a:ext cx="18288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Money!</a:t>
            </a:r>
            <a:endParaRPr lang="en-US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29400" y="35814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What do these things have in common?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6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8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8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9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GANGS – common traits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en-US" dirty="0" smtClean="0"/>
              <a:t>Gangs associate themselves with one of several major gang “nations”</a:t>
            </a:r>
          </a:p>
          <a:p>
            <a:pPr lvl="3"/>
            <a:r>
              <a:rPr lang="en-US" sz="1800" dirty="0" smtClean="0">
                <a:solidFill>
                  <a:srgbClr val="FFFF00"/>
                </a:solidFill>
              </a:rPr>
              <a:t>They use Symbols, Emblems, colors, phrases and clothing</a:t>
            </a:r>
          </a:p>
          <a:p>
            <a:pPr lvl="5"/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</a:rPr>
              <a:t>Black and Yellow</a:t>
            </a:r>
          </a:p>
          <a:p>
            <a:pPr lvl="5"/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</a:rPr>
              <a:t>Red and Black</a:t>
            </a:r>
          </a:p>
          <a:p>
            <a:pPr lvl="5"/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</a:rPr>
              <a:t>Bricks</a:t>
            </a:r>
          </a:p>
          <a:p>
            <a:pPr lvl="5"/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</a:rPr>
              <a:t>Tear drops</a:t>
            </a:r>
          </a:p>
          <a:p>
            <a:pPr lvl="5"/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</a:rPr>
              <a:t>5-pointed Stars</a:t>
            </a:r>
          </a:p>
          <a:p>
            <a:pPr lvl="5"/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</a:rPr>
              <a:t>Etc… many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</a:rPr>
              <a:t>many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</a:rPr>
              <a:t> more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</a:rPr>
              <a:t>!</a:t>
            </a:r>
          </a:p>
          <a:p>
            <a:pPr lvl="5"/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hlinkClick r:id="rId2"/>
              </a:rPr>
              <a:t>http://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hlinkClick r:id="rId2"/>
              </a:rPr>
              <a:t>www.history.com/shows/gangland/videos/playlists/symbols-and-slang#gangster-gear</a:t>
            </a:r>
            <a:endParaRPr lang="en-US" sz="1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3"/>
            <a:r>
              <a:rPr lang="en-US" sz="1600" dirty="0" smtClean="0">
                <a:solidFill>
                  <a:srgbClr val="FFFF00"/>
                </a:solidFill>
              </a:rPr>
              <a:t>They </a:t>
            </a:r>
            <a:r>
              <a:rPr lang="en-US" sz="1600" dirty="0" smtClean="0">
                <a:solidFill>
                  <a:srgbClr val="FFFF00"/>
                </a:solidFill>
              </a:rPr>
              <a:t>use Graffiti to mark their </a:t>
            </a:r>
            <a:r>
              <a:rPr lang="en-US" sz="1600" dirty="0" smtClean="0">
                <a:solidFill>
                  <a:srgbClr val="FFFF00"/>
                </a:solidFill>
              </a:rPr>
              <a:t>territory</a:t>
            </a:r>
          </a:p>
          <a:p>
            <a:pPr lvl="3">
              <a:buNone/>
            </a:pPr>
            <a:r>
              <a:rPr lang="en-US" sz="1600" dirty="0" smtClean="0">
                <a:solidFill>
                  <a:srgbClr val="FFFF00"/>
                </a:solidFill>
              </a:rPr>
              <a:t>	</a:t>
            </a:r>
            <a:r>
              <a:rPr lang="en-US" sz="1600" dirty="0" smtClean="0">
                <a:solidFill>
                  <a:srgbClr val="FFFF00"/>
                </a:solidFill>
                <a:hlinkClick r:id="rId3"/>
              </a:rPr>
              <a:t>http://</a:t>
            </a:r>
            <a:r>
              <a:rPr lang="en-US" sz="1600" dirty="0" smtClean="0">
                <a:solidFill>
                  <a:srgbClr val="FFFF00"/>
                </a:solidFill>
                <a:hlinkClick r:id="rId3"/>
              </a:rPr>
              <a:t>www.history.com/shows/gangland/videos/playlists/symbols-and-slang#gang-graffitti-marks-turf</a:t>
            </a:r>
            <a:endParaRPr lang="en-US" sz="1600" dirty="0" smtClean="0">
              <a:solidFill>
                <a:srgbClr val="FFFF00"/>
              </a:solidFill>
            </a:endParaRPr>
          </a:p>
          <a:p>
            <a:pPr lvl="3"/>
            <a:r>
              <a:rPr lang="en-US" sz="1600" dirty="0" smtClean="0">
                <a:solidFill>
                  <a:srgbClr val="FFFF00"/>
                </a:solidFill>
              </a:rPr>
              <a:t>Usually </a:t>
            </a:r>
            <a:r>
              <a:rPr lang="en-US" sz="1600" dirty="0" smtClean="0">
                <a:solidFill>
                  <a:srgbClr val="FFFF00"/>
                </a:solidFill>
              </a:rPr>
              <a:t>ages 10 – 30</a:t>
            </a:r>
          </a:p>
          <a:p>
            <a:pPr lvl="4"/>
            <a:r>
              <a:rPr lang="en-US" sz="1600" dirty="0" smtClean="0">
                <a:solidFill>
                  <a:srgbClr val="FFFF00"/>
                </a:solidFill>
              </a:rPr>
              <a:t>Gang members usually DIE or go to JAIL by middle age</a:t>
            </a:r>
          </a:p>
          <a:p>
            <a:pPr lvl="3"/>
            <a:r>
              <a:rPr lang="en-US" sz="1600" dirty="0" smtClean="0">
                <a:solidFill>
                  <a:srgbClr val="FFFF00"/>
                </a:solidFill>
              </a:rPr>
              <a:t>Violence (blood in, Blood out</a:t>
            </a:r>
            <a:r>
              <a:rPr lang="en-US" sz="1600" dirty="0" smtClean="0">
                <a:solidFill>
                  <a:srgbClr val="FFFF00"/>
                </a:solidFill>
              </a:rPr>
              <a:t>)</a:t>
            </a:r>
          </a:p>
          <a:p>
            <a:pPr lvl="3">
              <a:buNone/>
            </a:pPr>
            <a:r>
              <a:rPr lang="en-US" sz="1600" dirty="0" smtClean="0">
                <a:solidFill>
                  <a:srgbClr val="FFFF00"/>
                </a:solidFill>
              </a:rPr>
              <a:t>		</a:t>
            </a:r>
            <a:r>
              <a:rPr lang="en-US" sz="1600" dirty="0" smtClean="0">
                <a:solidFill>
                  <a:srgbClr val="FFFF00"/>
                </a:solidFill>
                <a:hlinkClick r:id="rId4"/>
              </a:rPr>
              <a:t>http://</a:t>
            </a:r>
            <a:r>
              <a:rPr lang="en-US" sz="1600" dirty="0" smtClean="0">
                <a:solidFill>
                  <a:srgbClr val="FFFF00"/>
                </a:solidFill>
                <a:hlinkClick r:id="rId4"/>
              </a:rPr>
              <a:t>www.history.com/shows/gangland/videos/playlists/inside-a-gang#gangs-recruit-new-members</a:t>
            </a:r>
            <a:endParaRPr lang="en-US" sz="1600" dirty="0" smtClean="0">
              <a:solidFill>
                <a:srgbClr val="FFFF00"/>
              </a:solidFill>
            </a:endParaRPr>
          </a:p>
          <a:p>
            <a:pPr lvl="3"/>
            <a:r>
              <a:rPr lang="en-US" sz="1600" dirty="0" smtClean="0">
                <a:solidFill>
                  <a:srgbClr val="FFFF00"/>
                </a:solidFill>
              </a:rPr>
              <a:t>Constantly </a:t>
            </a:r>
            <a:r>
              <a:rPr lang="en-US" sz="1600" dirty="0" smtClean="0">
                <a:solidFill>
                  <a:srgbClr val="FFFF00"/>
                </a:solidFill>
              </a:rPr>
              <a:t>being arrested</a:t>
            </a:r>
          </a:p>
          <a:p>
            <a:pPr lvl="3">
              <a:buNone/>
            </a:pPr>
            <a:endParaRPr lang="en-US" sz="1600" dirty="0" smtClean="0">
              <a:solidFill>
                <a:srgbClr val="FFFF00"/>
              </a:solidFill>
            </a:endParaRPr>
          </a:p>
          <a:p>
            <a:pPr lvl="3"/>
            <a:endParaRPr lang="en-US" sz="1600" dirty="0"/>
          </a:p>
        </p:txBody>
      </p:sp>
      <p:sp>
        <p:nvSpPr>
          <p:cNvPr id="1026" name="Firewall"/>
          <p:cNvSpPr>
            <a:spLocks noEditPoints="1" noChangeArrowheads="1"/>
          </p:cNvSpPr>
          <p:nvPr/>
        </p:nvSpPr>
        <p:spPr bwMode="auto">
          <a:xfrm>
            <a:off x="5867400" y="3124200"/>
            <a:ext cx="2057400" cy="1057275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060 w 21600"/>
              <a:gd name="T7" fmla="*/ 10800 h 21600"/>
              <a:gd name="T8" fmla="*/ 21060 w 21600"/>
              <a:gd name="T9" fmla="*/ 21600 h 21600"/>
              <a:gd name="T10" fmla="*/ 10800 w 21600"/>
              <a:gd name="T11" fmla="*/ 21600 h 21600"/>
              <a:gd name="T12" fmla="*/ 540 w 21600"/>
              <a:gd name="T13" fmla="*/ 21600 h 21600"/>
              <a:gd name="T14" fmla="*/ 540 w 21600"/>
              <a:gd name="T15" fmla="*/ 10800 h 21600"/>
              <a:gd name="T16" fmla="*/ 761 w 21600"/>
              <a:gd name="T17" fmla="*/ 22454 h 21600"/>
              <a:gd name="T18" fmla="*/ 21069 w 21600"/>
              <a:gd name="T19" fmla="*/ 32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540" y="4628"/>
                </a:moveTo>
                <a:lnTo>
                  <a:pt x="0" y="4628"/>
                </a:lnTo>
                <a:lnTo>
                  <a:pt x="0" y="0"/>
                </a:lnTo>
                <a:lnTo>
                  <a:pt x="21600" y="0"/>
                </a:lnTo>
                <a:lnTo>
                  <a:pt x="21600" y="4628"/>
                </a:lnTo>
                <a:lnTo>
                  <a:pt x="21060" y="4628"/>
                </a:lnTo>
                <a:lnTo>
                  <a:pt x="21060" y="21600"/>
                </a:lnTo>
                <a:lnTo>
                  <a:pt x="540" y="21600"/>
                </a:lnTo>
                <a:lnTo>
                  <a:pt x="540" y="4628"/>
                </a:lnTo>
                <a:close/>
              </a:path>
              <a:path w="21600" h="21600" extrusionOk="0">
                <a:moveTo>
                  <a:pt x="540" y="4628"/>
                </a:moveTo>
                <a:lnTo>
                  <a:pt x="540" y="6171"/>
                </a:lnTo>
                <a:lnTo>
                  <a:pt x="2700" y="6171"/>
                </a:lnTo>
                <a:lnTo>
                  <a:pt x="2700" y="4628"/>
                </a:lnTo>
                <a:lnTo>
                  <a:pt x="540" y="4628"/>
                </a:lnTo>
                <a:close/>
              </a:path>
              <a:path w="21600" h="21600" extrusionOk="0">
                <a:moveTo>
                  <a:pt x="2700" y="4628"/>
                </a:moveTo>
                <a:lnTo>
                  <a:pt x="2700" y="6171"/>
                </a:lnTo>
                <a:lnTo>
                  <a:pt x="4860" y="6171"/>
                </a:lnTo>
                <a:lnTo>
                  <a:pt x="4860" y="4628"/>
                </a:lnTo>
                <a:lnTo>
                  <a:pt x="2700" y="4628"/>
                </a:lnTo>
                <a:close/>
              </a:path>
              <a:path w="21600" h="21600" extrusionOk="0">
                <a:moveTo>
                  <a:pt x="4860" y="4628"/>
                </a:moveTo>
                <a:lnTo>
                  <a:pt x="4860" y="6171"/>
                </a:lnTo>
                <a:lnTo>
                  <a:pt x="7020" y="6171"/>
                </a:lnTo>
                <a:lnTo>
                  <a:pt x="7020" y="4628"/>
                </a:lnTo>
                <a:lnTo>
                  <a:pt x="4860" y="4628"/>
                </a:lnTo>
                <a:close/>
              </a:path>
              <a:path w="21600" h="21600" extrusionOk="0">
                <a:moveTo>
                  <a:pt x="7020" y="4628"/>
                </a:moveTo>
                <a:lnTo>
                  <a:pt x="7020" y="6171"/>
                </a:lnTo>
                <a:lnTo>
                  <a:pt x="9180" y="6171"/>
                </a:lnTo>
                <a:lnTo>
                  <a:pt x="9180" y="4628"/>
                </a:lnTo>
                <a:lnTo>
                  <a:pt x="7020" y="4628"/>
                </a:lnTo>
                <a:close/>
              </a:path>
              <a:path w="21600" h="21600" extrusionOk="0">
                <a:moveTo>
                  <a:pt x="9180" y="4628"/>
                </a:moveTo>
                <a:lnTo>
                  <a:pt x="9180" y="6171"/>
                </a:lnTo>
                <a:lnTo>
                  <a:pt x="11340" y="6171"/>
                </a:lnTo>
                <a:lnTo>
                  <a:pt x="11340" y="4628"/>
                </a:lnTo>
                <a:lnTo>
                  <a:pt x="9180" y="4628"/>
                </a:lnTo>
                <a:close/>
              </a:path>
              <a:path w="21600" h="21600" extrusionOk="0">
                <a:moveTo>
                  <a:pt x="11340" y="4628"/>
                </a:moveTo>
                <a:lnTo>
                  <a:pt x="11340" y="6171"/>
                </a:lnTo>
                <a:lnTo>
                  <a:pt x="13500" y="6171"/>
                </a:lnTo>
                <a:lnTo>
                  <a:pt x="13500" y="4628"/>
                </a:lnTo>
                <a:lnTo>
                  <a:pt x="11340" y="4628"/>
                </a:lnTo>
                <a:close/>
              </a:path>
              <a:path w="21600" h="21600" extrusionOk="0">
                <a:moveTo>
                  <a:pt x="13500" y="4628"/>
                </a:moveTo>
                <a:lnTo>
                  <a:pt x="13500" y="6171"/>
                </a:lnTo>
                <a:lnTo>
                  <a:pt x="15660" y="6171"/>
                </a:lnTo>
                <a:lnTo>
                  <a:pt x="15660" y="4628"/>
                </a:lnTo>
                <a:lnTo>
                  <a:pt x="13500" y="4628"/>
                </a:lnTo>
                <a:close/>
              </a:path>
              <a:path w="21600" h="21600" extrusionOk="0">
                <a:moveTo>
                  <a:pt x="15660" y="4628"/>
                </a:moveTo>
                <a:lnTo>
                  <a:pt x="15660" y="6171"/>
                </a:lnTo>
                <a:lnTo>
                  <a:pt x="17820" y="6171"/>
                </a:lnTo>
                <a:lnTo>
                  <a:pt x="17820" y="4628"/>
                </a:lnTo>
                <a:lnTo>
                  <a:pt x="15660" y="4628"/>
                </a:lnTo>
                <a:close/>
              </a:path>
              <a:path w="21600" h="21600" extrusionOk="0">
                <a:moveTo>
                  <a:pt x="17820" y="4628"/>
                </a:moveTo>
                <a:lnTo>
                  <a:pt x="17820" y="6171"/>
                </a:lnTo>
                <a:lnTo>
                  <a:pt x="19980" y="6171"/>
                </a:lnTo>
                <a:lnTo>
                  <a:pt x="19980" y="4628"/>
                </a:lnTo>
                <a:lnTo>
                  <a:pt x="17820" y="4628"/>
                </a:lnTo>
                <a:close/>
              </a:path>
              <a:path w="21600" h="21600" extrusionOk="0">
                <a:moveTo>
                  <a:pt x="1620" y="6171"/>
                </a:moveTo>
                <a:lnTo>
                  <a:pt x="1620" y="7714"/>
                </a:lnTo>
                <a:lnTo>
                  <a:pt x="3779" y="7714"/>
                </a:lnTo>
                <a:lnTo>
                  <a:pt x="3779" y="6171"/>
                </a:lnTo>
                <a:lnTo>
                  <a:pt x="1620" y="6171"/>
                </a:lnTo>
                <a:close/>
              </a:path>
              <a:path w="21600" h="21600" extrusionOk="0">
                <a:moveTo>
                  <a:pt x="3779" y="6171"/>
                </a:moveTo>
                <a:lnTo>
                  <a:pt x="3779" y="7714"/>
                </a:lnTo>
                <a:lnTo>
                  <a:pt x="5940" y="7714"/>
                </a:lnTo>
                <a:lnTo>
                  <a:pt x="5940" y="6171"/>
                </a:lnTo>
                <a:lnTo>
                  <a:pt x="3779" y="6171"/>
                </a:lnTo>
                <a:close/>
              </a:path>
              <a:path w="21600" h="21600" extrusionOk="0">
                <a:moveTo>
                  <a:pt x="5940" y="6171"/>
                </a:moveTo>
                <a:lnTo>
                  <a:pt x="5940" y="7714"/>
                </a:lnTo>
                <a:lnTo>
                  <a:pt x="8100" y="7714"/>
                </a:lnTo>
                <a:lnTo>
                  <a:pt x="8100" y="6171"/>
                </a:lnTo>
                <a:lnTo>
                  <a:pt x="5940" y="6171"/>
                </a:lnTo>
                <a:close/>
              </a:path>
              <a:path w="21600" h="21600" extrusionOk="0">
                <a:moveTo>
                  <a:pt x="8100" y="6171"/>
                </a:moveTo>
                <a:lnTo>
                  <a:pt x="8100" y="7714"/>
                </a:lnTo>
                <a:lnTo>
                  <a:pt x="10260" y="7714"/>
                </a:lnTo>
                <a:lnTo>
                  <a:pt x="10260" y="6171"/>
                </a:lnTo>
                <a:lnTo>
                  <a:pt x="8100" y="6171"/>
                </a:lnTo>
                <a:close/>
              </a:path>
              <a:path w="21600" h="21600" extrusionOk="0">
                <a:moveTo>
                  <a:pt x="10260" y="6171"/>
                </a:moveTo>
                <a:lnTo>
                  <a:pt x="10260" y="7714"/>
                </a:lnTo>
                <a:lnTo>
                  <a:pt x="12419" y="7714"/>
                </a:lnTo>
                <a:lnTo>
                  <a:pt x="12419" y="6171"/>
                </a:lnTo>
                <a:lnTo>
                  <a:pt x="10260" y="6171"/>
                </a:lnTo>
                <a:close/>
              </a:path>
              <a:path w="21600" h="21600" extrusionOk="0">
                <a:moveTo>
                  <a:pt x="12419" y="6171"/>
                </a:moveTo>
                <a:lnTo>
                  <a:pt x="12419" y="7714"/>
                </a:lnTo>
                <a:lnTo>
                  <a:pt x="14580" y="7714"/>
                </a:lnTo>
                <a:lnTo>
                  <a:pt x="14580" y="6171"/>
                </a:lnTo>
                <a:lnTo>
                  <a:pt x="12419" y="6171"/>
                </a:lnTo>
                <a:close/>
              </a:path>
              <a:path w="21600" h="21600" extrusionOk="0">
                <a:moveTo>
                  <a:pt x="14580" y="6171"/>
                </a:moveTo>
                <a:lnTo>
                  <a:pt x="14580" y="7714"/>
                </a:lnTo>
                <a:lnTo>
                  <a:pt x="16740" y="7714"/>
                </a:lnTo>
                <a:lnTo>
                  <a:pt x="16740" y="6171"/>
                </a:lnTo>
                <a:lnTo>
                  <a:pt x="14580" y="6171"/>
                </a:lnTo>
                <a:close/>
              </a:path>
              <a:path w="21600" h="21600" extrusionOk="0">
                <a:moveTo>
                  <a:pt x="16740" y="6171"/>
                </a:moveTo>
                <a:lnTo>
                  <a:pt x="16740" y="7714"/>
                </a:lnTo>
                <a:lnTo>
                  <a:pt x="18900" y="7714"/>
                </a:lnTo>
                <a:lnTo>
                  <a:pt x="18900" y="6171"/>
                </a:lnTo>
                <a:lnTo>
                  <a:pt x="16740" y="6171"/>
                </a:lnTo>
                <a:close/>
              </a:path>
              <a:path w="21600" h="21600" extrusionOk="0">
                <a:moveTo>
                  <a:pt x="18900" y="6171"/>
                </a:moveTo>
                <a:lnTo>
                  <a:pt x="18900" y="7714"/>
                </a:lnTo>
                <a:lnTo>
                  <a:pt x="21060" y="7714"/>
                </a:lnTo>
                <a:lnTo>
                  <a:pt x="21060" y="6171"/>
                </a:lnTo>
                <a:lnTo>
                  <a:pt x="18900" y="6171"/>
                </a:lnTo>
                <a:close/>
              </a:path>
              <a:path w="21600" h="21600" extrusionOk="0">
                <a:moveTo>
                  <a:pt x="540" y="7714"/>
                </a:moveTo>
                <a:lnTo>
                  <a:pt x="540" y="9257"/>
                </a:lnTo>
                <a:lnTo>
                  <a:pt x="2700" y="9257"/>
                </a:lnTo>
                <a:lnTo>
                  <a:pt x="2700" y="7714"/>
                </a:lnTo>
                <a:lnTo>
                  <a:pt x="540" y="7714"/>
                </a:lnTo>
                <a:close/>
              </a:path>
              <a:path w="21600" h="21600" extrusionOk="0">
                <a:moveTo>
                  <a:pt x="2700" y="7714"/>
                </a:moveTo>
                <a:lnTo>
                  <a:pt x="2700" y="9257"/>
                </a:lnTo>
                <a:lnTo>
                  <a:pt x="4860" y="9257"/>
                </a:lnTo>
                <a:lnTo>
                  <a:pt x="4860" y="7714"/>
                </a:lnTo>
                <a:lnTo>
                  <a:pt x="2700" y="7714"/>
                </a:lnTo>
                <a:close/>
              </a:path>
              <a:path w="21600" h="21600" extrusionOk="0">
                <a:moveTo>
                  <a:pt x="4860" y="7714"/>
                </a:moveTo>
                <a:lnTo>
                  <a:pt x="4860" y="9257"/>
                </a:lnTo>
                <a:lnTo>
                  <a:pt x="7020" y="9257"/>
                </a:lnTo>
                <a:lnTo>
                  <a:pt x="7020" y="7714"/>
                </a:lnTo>
                <a:lnTo>
                  <a:pt x="4860" y="7714"/>
                </a:lnTo>
                <a:close/>
              </a:path>
              <a:path w="21600" h="21600" extrusionOk="0">
                <a:moveTo>
                  <a:pt x="7020" y="7714"/>
                </a:moveTo>
                <a:lnTo>
                  <a:pt x="7020" y="9257"/>
                </a:lnTo>
                <a:lnTo>
                  <a:pt x="9180" y="9257"/>
                </a:lnTo>
                <a:lnTo>
                  <a:pt x="9180" y="7714"/>
                </a:lnTo>
                <a:lnTo>
                  <a:pt x="7020" y="7714"/>
                </a:lnTo>
                <a:close/>
              </a:path>
              <a:path w="21600" h="21600" extrusionOk="0">
                <a:moveTo>
                  <a:pt x="9180" y="7714"/>
                </a:moveTo>
                <a:lnTo>
                  <a:pt x="9180" y="9257"/>
                </a:lnTo>
                <a:lnTo>
                  <a:pt x="11340" y="9257"/>
                </a:lnTo>
                <a:lnTo>
                  <a:pt x="11340" y="7714"/>
                </a:lnTo>
                <a:lnTo>
                  <a:pt x="9180" y="7714"/>
                </a:lnTo>
                <a:close/>
              </a:path>
              <a:path w="21600" h="21600" extrusionOk="0">
                <a:moveTo>
                  <a:pt x="11340" y="7714"/>
                </a:moveTo>
                <a:lnTo>
                  <a:pt x="11340" y="9257"/>
                </a:lnTo>
                <a:lnTo>
                  <a:pt x="13500" y="9257"/>
                </a:lnTo>
                <a:lnTo>
                  <a:pt x="13500" y="7714"/>
                </a:lnTo>
                <a:lnTo>
                  <a:pt x="11340" y="7714"/>
                </a:lnTo>
                <a:close/>
              </a:path>
              <a:path w="21600" h="21600" extrusionOk="0">
                <a:moveTo>
                  <a:pt x="13500" y="7714"/>
                </a:moveTo>
                <a:lnTo>
                  <a:pt x="13500" y="9257"/>
                </a:lnTo>
                <a:lnTo>
                  <a:pt x="15660" y="9257"/>
                </a:lnTo>
                <a:lnTo>
                  <a:pt x="15660" y="7714"/>
                </a:lnTo>
                <a:lnTo>
                  <a:pt x="13500" y="7714"/>
                </a:lnTo>
                <a:close/>
              </a:path>
              <a:path w="21600" h="21600" extrusionOk="0">
                <a:moveTo>
                  <a:pt x="15660" y="7714"/>
                </a:moveTo>
                <a:lnTo>
                  <a:pt x="15660" y="9257"/>
                </a:lnTo>
                <a:lnTo>
                  <a:pt x="17820" y="9257"/>
                </a:lnTo>
                <a:lnTo>
                  <a:pt x="17820" y="7714"/>
                </a:lnTo>
                <a:lnTo>
                  <a:pt x="15660" y="7714"/>
                </a:lnTo>
                <a:close/>
              </a:path>
              <a:path w="21600" h="21600" extrusionOk="0">
                <a:moveTo>
                  <a:pt x="17820" y="7714"/>
                </a:moveTo>
                <a:lnTo>
                  <a:pt x="17820" y="9257"/>
                </a:lnTo>
                <a:lnTo>
                  <a:pt x="19980" y="9257"/>
                </a:lnTo>
                <a:lnTo>
                  <a:pt x="19980" y="7714"/>
                </a:lnTo>
                <a:lnTo>
                  <a:pt x="17820" y="7714"/>
                </a:lnTo>
                <a:close/>
              </a:path>
              <a:path w="21600" h="21600" extrusionOk="0">
                <a:moveTo>
                  <a:pt x="1620" y="9257"/>
                </a:moveTo>
                <a:lnTo>
                  <a:pt x="1620" y="10800"/>
                </a:lnTo>
                <a:lnTo>
                  <a:pt x="3779" y="10800"/>
                </a:lnTo>
                <a:lnTo>
                  <a:pt x="3779" y="9257"/>
                </a:lnTo>
                <a:lnTo>
                  <a:pt x="1620" y="9257"/>
                </a:lnTo>
                <a:close/>
              </a:path>
              <a:path w="21600" h="21600" extrusionOk="0">
                <a:moveTo>
                  <a:pt x="3779" y="9257"/>
                </a:moveTo>
                <a:lnTo>
                  <a:pt x="3779" y="10800"/>
                </a:lnTo>
                <a:lnTo>
                  <a:pt x="5940" y="10800"/>
                </a:lnTo>
                <a:lnTo>
                  <a:pt x="5940" y="9257"/>
                </a:lnTo>
                <a:lnTo>
                  <a:pt x="3779" y="9257"/>
                </a:lnTo>
                <a:close/>
              </a:path>
              <a:path w="21600" h="21600" extrusionOk="0">
                <a:moveTo>
                  <a:pt x="5940" y="9257"/>
                </a:moveTo>
                <a:lnTo>
                  <a:pt x="5940" y="10800"/>
                </a:lnTo>
                <a:lnTo>
                  <a:pt x="8100" y="10800"/>
                </a:lnTo>
                <a:lnTo>
                  <a:pt x="8100" y="9257"/>
                </a:lnTo>
                <a:lnTo>
                  <a:pt x="5940" y="9257"/>
                </a:lnTo>
                <a:close/>
              </a:path>
              <a:path w="21600" h="21600" extrusionOk="0">
                <a:moveTo>
                  <a:pt x="8100" y="9257"/>
                </a:moveTo>
                <a:lnTo>
                  <a:pt x="8100" y="10800"/>
                </a:lnTo>
                <a:lnTo>
                  <a:pt x="10260" y="10800"/>
                </a:lnTo>
                <a:lnTo>
                  <a:pt x="10260" y="9257"/>
                </a:lnTo>
                <a:lnTo>
                  <a:pt x="8100" y="9257"/>
                </a:lnTo>
                <a:close/>
              </a:path>
              <a:path w="21600" h="21600" extrusionOk="0">
                <a:moveTo>
                  <a:pt x="10260" y="9257"/>
                </a:moveTo>
                <a:lnTo>
                  <a:pt x="10260" y="10800"/>
                </a:lnTo>
                <a:lnTo>
                  <a:pt x="12419" y="10800"/>
                </a:lnTo>
                <a:lnTo>
                  <a:pt x="12419" y="9257"/>
                </a:lnTo>
                <a:lnTo>
                  <a:pt x="10260" y="9257"/>
                </a:lnTo>
                <a:close/>
              </a:path>
              <a:path w="21600" h="21600" extrusionOk="0">
                <a:moveTo>
                  <a:pt x="12419" y="9257"/>
                </a:moveTo>
                <a:lnTo>
                  <a:pt x="12419" y="10800"/>
                </a:lnTo>
                <a:lnTo>
                  <a:pt x="14580" y="10800"/>
                </a:lnTo>
                <a:lnTo>
                  <a:pt x="14580" y="9257"/>
                </a:lnTo>
                <a:lnTo>
                  <a:pt x="12419" y="9257"/>
                </a:lnTo>
                <a:close/>
              </a:path>
              <a:path w="21600" h="21600" extrusionOk="0">
                <a:moveTo>
                  <a:pt x="14580" y="9257"/>
                </a:moveTo>
                <a:lnTo>
                  <a:pt x="14580" y="10800"/>
                </a:lnTo>
                <a:lnTo>
                  <a:pt x="16740" y="10800"/>
                </a:lnTo>
                <a:lnTo>
                  <a:pt x="16740" y="9257"/>
                </a:lnTo>
                <a:lnTo>
                  <a:pt x="14580" y="9257"/>
                </a:lnTo>
                <a:close/>
              </a:path>
              <a:path w="21600" h="21600" extrusionOk="0">
                <a:moveTo>
                  <a:pt x="16740" y="9257"/>
                </a:moveTo>
                <a:lnTo>
                  <a:pt x="16740" y="10800"/>
                </a:lnTo>
                <a:lnTo>
                  <a:pt x="18900" y="10800"/>
                </a:lnTo>
                <a:lnTo>
                  <a:pt x="18900" y="9257"/>
                </a:lnTo>
                <a:lnTo>
                  <a:pt x="16740" y="9257"/>
                </a:lnTo>
                <a:close/>
              </a:path>
              <a:path w="21600" h="21600" extrusionOk="0">
                <a:moveTo>
                  <a:pt x="18900" y="9257"/>
                </a:moveTo>
                <a:lnTo>
                  <a:pt x="18900" y="10800"/>
                </a:lnTo>
                <a:lnTo>
                  <a:pt x="21060" y="10800"/>
                </a:lnTo>
                <a:lnTo>
                  <a:pt x="21060" y="9257"/>
                </a:lnTo>
                <a:lnTo>
                  <a:pt x="18900" y="9257"/>
                </a:lnTo>
                <a:close/>
              </a:path>
              <a:path w="21600" h="21600" extrusionOk="0">
                <a:moveTo>
                  <a:pt x="540" y="10800"/>
                </a:moveTo>
                <a:lnTo>
                  <a:pt x="540" y="12342"/>
                </a:lnTo>
                <a:lnTo>
                  <a:pt x="2700" y="12342"/>
                </a:lnTo>
                <a:lnTo>
                  <a:pt x="2700" y="10800"/>
                </a:lnTo>
                <a:lnTo>
                  <a:pt x="540" y="10800"/>
                </a:lnTo>
                <a:close/>
              </a:path>
              <a:path w="21600" h="21600" extrusionOk="0">
                <a:moveTo>
                  <a:pt x="2700" y="10800"/>
                </a:moveTo>
                <a:lnTo>
                  <a:pt x="2700" y="12342"/>
                </a:lnTo>
                <a:lnTo>
                  <a:pt x="4860" y="12342"/>
                </a:lnTo>
                <a:lnTo>
                  <a:pt x="4860" y="10800"/>
                </a:lnTo>
                <a:lnTo>
                  <a:pt x="2700" y="10800"/>
                </a:lnTo>
                <a:close/>
              </a:path>
              <a:path w="21600" h="21600" extrusionOk="0">
                <a:moveTo>
                  <a:pt x="4860" y="10800"/>
                </a:moveTo>
                <a:lnTo>
                  <a:pt x="4860" y="12342"/>
                </a:lnTo>
                <a:lnTo>
                  <a:pt x="7020" y="12342"/>
                </a:lnTo>
                <a:lnTo>
                  <a:pt x="7020" y="10800"/>
                </a:lnTo>
                <a:lnTo>
                  <a:pt x="4860" y="10800"/>
                </a:lnTo>
                <a:close/>
              </a:path>
              <a:path w="21600" h="21600" extrusionOk="0">
                <a:moveTo>
                  <a:pt x="7020" y="10800"/>
                </a:moveTo>
                <a:lnTo>
                  <a:pt x="7020" y="12342"/>
                </a:lnTo>
                <a:lnTo>
                  <a:pt x="9180" y="12342"/>
                </a:lnTo>
                <a:lnTo>
                  <a:pt x="9180" y="10800"/>
                </a:lnTo>
                <a:lnTo>
                  <a:pt x="7020" y="10800"/>
                </a:lnTo>
                <a:close/>
              </a:path>
              <a:path w="21600" h="21600" extrusionOk="0">
                <a:moveTo>
                  <a:pt x="9180" y="10800"/>
                </a:moveTo>
                <a:lnTo>
                  <a:pt x="9180" y="12342"/>
                </a:lnTo>
                <a:lnTo>
                  <a:pt x="11340" y="12342"/>
                </a:lnTo>
                <a:lnTo>
                  <a:pt x="11340" y="10800"/>
                </a:lnTo>
                <a:lnTo>
                  <a:pt x="9180" y="10800"/>
                </a:lnTo>
                <a:close/>
              </a:path>
              <a:path w="21600" h="21600" extrusionOk="0">
                <a:moveTo>
                  <a:pt x="11340" y="10800"/>
                </a:moveTo>
                <a:lnTo>
                  <a:pt x="11340" y="12342"/>
                </a:lnTo>
                <a:lnTo>
                  <a:pt x="13500" y="12342"/>
                </a:lnTo>
                <a:lnTo>
                  <a:pt x="13500" y="10800"/>
                </a:lnTo>
                <a:lnTo>
                  <a:pt x="11340" y="10800"/>
                </a:lnTo>
                <a:close/>
              </a:path>
              <a:path w="21600" h="21600" extrusionOk="0">
                <a:moveTo>
                  <a:pt x="13500" y="10800"/>
                </a:moveTo>
                <a:lnTo>
                  <a:pt x="13500" y="12342"/>
                </a:lnTo>
                <a:lnTo>
                  <a:pt x="15660" y="12342"/>
                </a:lnTo>
                <a:lnTo>
                  <a:pt x="15660" y="10800"/>
                </a:lnTo>
                <a:lnTo>
                  <a:pt x="13500" y="10800"/>
                </a:lnTo>
                <a:close/>
              </a:path>
              <a:path w="21600" h="21600" extrusionOk="0">
                <a:moveTo>
                  <a:pt x="15660" y="10800"/>
                </a:moveTo>
                <a:lnTo>
                  <a:pt x="15660" y="12342"/>
                </a:lnTo>
                <a:lnTo>
                  <a:pt x="17820" y="12342"/>
                </a:lnTo>
                <a:lnTo>
                  <a:pt x="17820" y="10800"/>
                </a:lnTo>
                <a:lnTo>
                  <a:pt x="15660" y="10800"/>
                </a:lnTo>
                <a:close/>
              </a:path>
              <a:path w="21600" h="21600" extrusionOk="0">
                <a:moveTo>
                  <a:pt x="17820" y="10800"/>
                </a:moveTo>
                <a:lnTo>
                  <a:pt x="17820" y="12342"/>
                </a:lnTo>
                <a:lnTo>
                  <a:pt x="19980" y="12342"/>
                </a:lnTo>
                <a:lnTo>
                  <a:pt x="19980" y="10800"/>
                </a:lnTo>
                <a:lnTo>
                  <a:pt x="17820" y="10800"/>
                </a:lnTo>
                <a:close/>
              </a:path>
              <a:path w="21600" h="21600" extrusionOk="0">
                <a:moveTo>
                  <a:pt x="1620" y="12342"/>
                </a:moveTo>
                <a:lnTo>
                  <a:pt x="1620" y="13885"/>
                </a:lnTo>
                <a:lnTo>
                  <a:pt x="3779" y="13885"/>
                </a:lnTo>
                <a:lnTo>
                  <a:pt x="3779" y="12342"/>
                </a:lnTo>
                <a:lnTo>
                  <a:pt x="1620" y="12342"/>
                </a:lnTo>
                <a:close/>
              </a:path>
              <a:path w="21600" h="21600" extrusionOk="0">
                <a:moveTo>
                  <a:pt x="3779" y="12342"/>
                </a:moveTo>
                <a:lnTo>
                  <a:pt x="3779" y="13885"/>
                </a:lnTo>
                <a:lnTo>
                  <a:pt x="5940" y="13885"/>
                </a:lnTo>
                <a:lnTo>
                  <a:pt x="5940" y="12342"/>
                </a:lnTo>
                <a:lnTo>
                  <a:pt x="3779" y="12342"/>
                </a:lnTo>
                <a:close/>
              </a:path>
              <a:path w="21600" h="21600" extrusionOk="0">
                <a:moveTo>
                  <a:pt x="5940" y="12342"/>
                </a:moveTo>
                <a:lnTo>
                  <a:pt x="5940" y="13885"/>
                </a:lnTo>
                <a:lnTo>
                  <a:pt x="8100" y="13885"/>
                </a:lnTo>
                <a:lnTo>
                  <a:pt x="8100" y="12342"/>
                </a:lnTo>
                <a:lnTo>
                  <a:pt x="5940" y="12342"/>
                </a:lnTo>
                <a:close/>
              </a:path>
              <a:path w="21600" h="21600" extrusionOk="0">
                <a:moveTo>
                  <a:pt x="8100" y="12342"/>
                </a:moveTo>
                <a:lnTo>
                  <a:pt x="8100" y="13885"/>
                </a:lnTo>
                <a:lnTo>
                  <a:pt x="10260" y="13885"/>
                </a:lnTo>
                <a:lnTo>
                  <a:pt x="10260" y="12342"/>
                </a:lnTo>
                <a:lnTo>
                  <a:pt x="8100" y="12342"/>
                </a:lnTo>
                <a:close/>
              </a:path>
              <a:path w="21600" h="21600" extrusionOk="0">
                <a:moveTo>
                  <a:pt x="10260" y="12342"/>
                </a:moveTo>
                <a:lnTo>
                  <a:pt x="10260" y="13885"/>
                </a:lnTo>
                <a:lnTo>
                  <a:pt x="12419" y="13885"/>
                </a:lnTo>
                <a:lnTo>
                  <a:pt x="12419" y="12342"/>
                </a:lnTo>
                <a:lnTo>
                  <a:pt x="10260" y="12342"/>
                </a:lnTo>
                <a:close/>
              </a:path>
              <a:path w="21600" h="21600" extrusionOk="0">
                <a:moveTo>
                  <a:pt x="12419" y="12342"/>
                </a:moveTo>
                <a:lnTo>
                  <a:pt x="12419" y="13885"/>
                </a:lnTo>
                <a:lnTo>
                  <a:pt x="14580" y="13885"/>
                </a:lnTo>
                <a:lnTo>
                  <a:pt x="14580" y="12342"/>
                </a:lnTo>
                <a:lnTo>
                  <a:pt x="12419" y="12342"/>
                </a:lnTo>
                <a:close/>
              </a:path>
              <a:path w="21600" h="21600" extrusionOk="0">
                <a:moveTo>
                  <a:pt x="14580" y="12342"/>
                </a:moveTo>
                <a:lnTo>
                  <a:pt x="14580" y="13885"/>
                </a:lnTo>
                <a:lnTo>
                  <a:pt x="16740" y="13885"/>
                </a:lnTo>
                <a:lnTo>
                  <a:pt x="16740" y="12342"/>
                </a:lnTo>
                <a:lnTo>
                  <a:pt x="14580" y="12342"/>
                </a:lnTo>
                <a:close/>
              </a:path>
              <a:path w="21600" h="21600" extrusionOk="0">
                <a:moveTo>
                  <a:pt x="16740" y="12342"/>
                </a:moveTo>
                <a:lnTo>
                  <a:pt x="16740" y="13885"/>
                </a:lnTo>
                <a:lnTo>
                  <a:pt x="18900" y="13885"/>
                </a:lnTo>
                <a:lnTo>
                  <a:pt x="18900" y="12342"/>
                </a:lnTo>
                <a:lnTo>
                  <a:pt x="16740" y="12342"/>
                </a:lnTo>
                <a:close/>
              </a:path>
              <a:path w="21600" h="21600" extrusionOk="0">
                <a:moveTo>
                  <a:pt x="18900" y="12342"/>
                </a:moveTo>
                <a:lnTo>
                  <a:pt x="18900" y="13885"/>
                </a:lnTo>
                <a:lnTo>
                  <a:pt x="21060" y="13885"/>
                </a:lnTo>
                <a:lnTo>
                  <a:pt x="21060" y="12342"/>
                </a:lnTo>
                <a:lnTo>
                  <a:pt x="18900" y="12342"/>
                </a:lnTo>
                <a:close/>
              </a:path>
              <a:path w="21600" h="21600" extrusionOk="0">
                <a:moveTo>
                  <a:pt x="540" y="13885"/>
                </a:moveTo>
                <a:lnTo>
                  <a:pt x="540" y="15428"/>
                </a:lnTo>
                <a:lnTo>
                  <a:pt x="2700" y="15428"/>
                </a:lnTo>
                <a:lnTo>
                  <a:pt x="2700" y="13885"/>
                </a:lnTo>
                <a:lnTo>
                  <a:pt x="540" y="13885"/>
                </a:lnTo>
                <a:close/>
              </a:path>
              <a:path w="21600" h="21600" extrusionOk="0">
                <a:moveTo>
                  <a:pt x="2700" y="13885"/>
                </a:moveTo>
                <a:lnTo>
                  <a:pt x="2700" y="15428"/>
                </a:lnTo>
                <a:lnTo>
                  <a:pt x="4860" y="15428"/>
                </a:lnTo>
                <a:lnTo>
                  <a:pt x="4860" y="13885"/>
                </a:lnTo>
                <a:lnTo>
                  <a:pt x="2700" y="13885"/>
                </a:lnTo>
                <a:close/>
              </a:path>
              <a:path w="21600" h="21600" extrusionOk="0">
                <a:moveTo>
                  <a:pt x="4860" y="13885"/>
                </a:moveTo>
                <a:lnTo>
                  <a:pt x="4860" y="15428"/>
                </a:lnTo>
                <a:lnTo>
                  <a:pt x="7020" y="15428"/>
                </a:lnTo>
                <a:lnTo>
                  <a:pt x="7020" y="13885"/>
                </a:lnTo>
                <a:lnTo>
                  <a:pt x="4860" y="13885"/>
                </a:lnTo>
                <a:close/>
              </a:path>
              <a:path w="21600" h="21600" extrusionOk="0">
                <a:moveTo>
                  <a:pt x="7020" y="13885"/>
                </a:moveTo>
                <a:lnTo>
                  <a:pt x="7020" y="15428"/>
                </a:lnTo>
                <a:lnTo>
                  <a:pt x="9180" y="15428"/>
                </a:lnTo>
                <a:lnTo>
                  <a:pt x="9180" y="13885"/>
                </a:lnTo>
                <a:lnTo>
                  <a:pt x="7020" y="13885"/>
                </a:lnTo>
                <a:close/>
              </a:path>
              <a:path w="21600" h="21600" extrusionOk="0">
                <a:moveTo>
                  <a:pt x="9180" y="13885"/>
                </a:moveTo>
                <a:lnTo>
                  <a:pt x="9180" y="15428"/>
                </a:lnTo>
                <a:lnTo>
                  <a:pt x="11340" y="15428"/>
                </a:lnTo>
                <a:lnTo>
                  <a:pt x="11340" y="13885"/>
                </a:lnTo>
                <a:lnTo>
                  <a:pt x="9180" y="13885"/>
                </a:lnTo>
                <a:close/>
              </a:path>
              <a:path w="21600" h="21600" extrusionOk="0">
                <a:moveTo>
                  <a:pt x="11340" y="13885"/>
                </a:moveTo>
                <a:lnTo>
                  <a:pt x="11340" y="15428"/>
                </a:lnTo>
                <a:lnTo>
                  <a:pt x="13500" y="15428"/>
                </a:lnTo>
                <a:lnTo>
                  <a:pt x="13500" y="13885"/>
                </a:lnTo>
                <a:lnTo>
                  <a:pt x="11340" y="13885"/>
                </a:lnTo>
                <a:close/>
              </a:path>
              <a:path w="21600" h="21600" extrusionOk="0">
                <a:moveTo>
                  <a:pt x="13500" y="13885"/>
                </a:moveTo>
                <a:lnTo>
                  <a:pt x="13500" y="15428"/>
                </a:lnTo>
                <a:lnTo>
                  <a:pt x="15660" y="15428"/>
                </a:lnTo>
                <a:lnTo>
                  <a:pt x="15660" y="13885"/>
                </a:lnTo>
                <a:lnTo>
                  <a:pt x="13500" y="13885"/>
                </a:lnTo>
                <a:close/>
              </a:path>
              <a:path w="21600" h="21600" extrusionOk="0">
                <a:moveTo>
                  <a:pt x="15660" y="13885"/>
                </a:moveTo>
                <a:lnTo>
                  <a:pt x="15660" y="15428"/>
                </a:lnTo>
                <a:lnTo>
                  <a:pt x="17820" y="15428"/>
                </a:lnTo>
                <a:lnTo>
                  <a:pt x="17820" y="13885"/>
                </a:lnTo>
                <a:lnTo>
                  <a:pt x="15660" y="13885"/>
                </a:lnTo>
                <a:close/>
              </a:path>
              <a:path w="21600" h="21600" extrusionOk="0">
                <a:moveTo>
                  <a:pt x="17820" y="13885"/>
                </a:moveTo>
                <a:lnTo>
                  <a:pt x="17820" y="15428"/>
                </a:lnTo>
                <a:lnTo>
                  <a:pt x="19980" y="15428"/>
                </a:lnTo>
                <a:lnTo>
                  <a:pt x="19980" y="13885"/>
                </a:lnTo>
                <a:lnTo>
                  <a:pt x="17820" y="13885"/>
                </a:lnTo>
                <a:close/>
              </a:path>
              <a:path w="21600" h="21600" extrusionOk="0">
                <a:moveTo>
                  <a:pt x="1620" y="15428"/>
                </a:moveTo>
                <a:lnTo>
                  <a:pt x="1620" y="16971"/>
                </a:lnTo>
                <a:lnTo>
                  <a:pt x="3779" y="16971"/>
                </a:lnTo>
                <a:lnTo>
                  <a:pt x="3779" y="15428"/>
                </a:lnTo>
                <a:lnTo>
                  <a:pt x="1620" y="15428"/>
                </a:lnTo>
                <a:close/>
              </a:path>
              <a:path w="21600" h="21600" extrusionOk="0">
                <a:moveTo>
                  <a:pt x="3779" y="15428"/>
                </a:moveTo>
                <a:lnTo>
                  <a:pt x="3779" y="16971"/>
                </a:lnTo>
                <a:lnTo>
                  <a:pt x="5940" y="16971"/>
                </a:lnTo>
                <a:lnTo>
                  <a:pt x="5940" y="15428"/>
                </a:lnTo>
                <a:lnTo>
                  <a:pt x="3779" y="15428"/>
                </a:lnTo>
                <a:close/>
              </a:path>
              <a:path w="21600" h="21600" extrusionOk="0">
                <a:moveTo>
                  <a:pt x="5940" y="15428"/>
                </a:moveTo>
                <a:lnTo>
                  <a:pt x="5940" y="16971"/>
                </a:lnTo>
                <a:lnTo>
                  <a:pt x="8100" y="16971"/>
                </a:lnTo>
                <a:lnTo>
                  <a:pt x="8100" y="15428"/>
                </a:lnTo>
                <a:lnTo>
                  <a:pt x="5940" y="15428"/>
                </a:lnTo>
                <a:close/>
              </a:path>
              <a:path w="21600" h="21600" extrusionOk="0">
                <a:moveTo>
                  <a:pt x="8100" y="15428"/>
                </a:moveTo>
                <a:lnTo>
                  <a:pt x="8100" y="16971"/>
                </a:lnTo>
                <a:lnTo>
                  <a:pt x="10260" y="16971"/>
                </a:lnTo>
                <a:lnTo>
                  <a:pt x="10260" y="15428"/>
                </a:lnTo>
                <a:lnTo>
                  <a:pt x="8100" y="15428"/>
                </a:lnTo>
                <a:close/>
              </a:path>
              <a:path w="21600" h="21600" extrusionOk="0">
                <a:moveTo>
                  <a:pt x="10260" y="15428"/>
                </a:moveTo>
                <a:lnTo>
                  <a:pt x="10260" y="16971"/>
                </a:lnTo>
                <a:lnTo>
                  <a:pt x="12419" y="16971"/>
                </a:lnTo>
                <a:lnTo>
                  <a:pt x="12419" y="15428"/>
                </a:lnTo>
                <a:lnTo>
                  <a:pt x="10260" y="15428"/>
                </a:lnTo>
                <a:close/>
              </a:path>
              <a:path w="21600" h="21600" extrusionOk="0">
                <a:moveTo>
                  <a:pt x="12419" y="15428"/>
                </a:moveTo>
                <a:lnTo>
                  <a:pt x="12419" y="16971"/>
                </a:lnTo>
                <a:lnTo>
                  <a:pt x="14580" y="16971"/>
                </a:lnTo>
                <a:lnTo>
                  <a:pt x="14580" y="15428"/>
                </a:lnTo>
                <a:lnTo>
                  <a:pt x="12419" y="15428"/>
                </a:lnTo>
                <a:close/>
              </a:path>
              <a:path w="21600" h="21600" extrusionOk="0">
                <a:moveTo>
                  <a:pt x="14580" y="15428"/>
                </a:moveTo>
                <a:lnTo>
                  <a:pt x="14580" y="16971"/>
                </a:lnTo>
                <a:lnTo>
                  <a:pt x="16740" y="16971"/>
                </a:lnTo>
                <a:lnTo>
                  <a:pt x="16740" y="15428"/>
                </a:lnTo>
                <a:lnTo>
                  <a:pt x="14580" y="15428"/>
                </a:lnTo>
                <a:close/>
              </a:path>
              <a:path w="21600" h="21600" extrusionOk="0">
                <a:moveTo>
                  <a:pt x="16740" y="15428"/>
                </a:moveTo>
                <a:lnTo>
                  <a:pt x="16740" y="16971"/>
                </a:lnTo>
                <a:lnTo>
                  <a:pt x="18900" y="16971"/>
                </a:lnTo>
                <a:lnTo>
                  <a:pt x="18900" y="15428"/>
                </a:lnTo>
                <a:lnTo>
                  <a:pt x="16740" y="15428"/>
                </a:lnTo>
                <a:close/>
              </a:path>
              <a:path w="21600" h="21600" extrusionOk="0">
                <a:moveTo>
                  <a:pt x="18900" y="15428"/>
                </a:moveTo>
                <a:lnTo>
                  <a:pt x="18900" y="16971"/>
                </a:lnTo>
                <a:lnTo>
                  <a:pt x="21060" y="16971"/>
                </a:lnTo>
                <a:lnTo>
                  <a:pt x="21060" y="15428"/>
                </a:lnTo>
                <a:lnTo>
                  <a:pt x="18900" y="15428"/>
                </a:lnTo>
                <a:close/>
              </a:path>
              <a:path w="21600" h="21600" extrusionOk="0">
                <a:moveTo>
                  <a:pt x="540" y="16971"/>
                </a:moveTo>
                <a:lnTo>
                  <a:pt x="540" y="18514"/>
                </a:lnTo>
                <a:lnTo>
                  <a:pt x="2700" y="18514"/>
                </a:lnTo>
                <a:lnTo>
                  <a:pt x="2700" y="16971"/>
                </a:lnTo>
                <a:lnTo>
                  <a:pt x="540" y="16971"/>
                </a:lnTo>
                <a:close/>
              </a:path>
              <a:path w="21600" h="21600" extrusionOk="0">
                <a:moveTo>
                  <a:pt x="2700" y="16971"/>
                </a:moveTo>
                <a:lnTo>
                  <a:pt x="2700" y="18514"/>
                </a:lnTo>
                <a:lnTo>
                  <a:pt x="4860" y="18514"/>
                </a:lnTo>
                <a:lnTo>
                  <a:pt x="4860" y="16971"/>
                </a:lnTo>
                <a:lnTo>
                  <a:pt x="2700" y="16971"/>
                </a:lnTo>
                <a:close/>
              </a:path>
              <a:path w="21600" h="21600" extrusionOk="0">
                <a:moveTo>
                  <a:pt x="4860" y="16971"/>
                </a:moveTo>
                <a:lnTo>
                  <a:pt x="4860" y="18514"/>
                </a:lnTo>
                <a:lnTo>
                  <a:pt x="7020" y="18514"/>
                </a:lnTo>
                <a:lnTo>
                  <a:pt x="7020" y="16971"/>
                </a:lnTo>
                <a:lnTo>
                  <a:pt x="4860" y="16971"/>
                </a:lnTo>
                <a:close/>
              </a:path>
              <a:path w="21600" h="21600" extrusionOk="0">
                <a:moveTo>
                  <a:pt x="7020" y="16971"/>
                </a:moveTo>
                <a:lnTo>
                  <a:pt x="7020" y="18514"/>
                </a:lnTo>
                <a:lnTo>
                  <a:pt x="9180" y="18514"/>
                </a:lnTo>
                <a:lnTo>
                  <a:pt x="9180" y="16971"/>
                </a:lnTo>
                <a:lnTo>
                  <a:pt x="7020" y="16971"/>
                </a:lnTo>
                <a:close/>
              </a:path>
              <a:path w="21600" h="21600" extrusionOk="0">
                <a:moveTo>
                  <a:pt x="9180" y="16971"/>
                </a:moveTo>
                <a:lnTo>
                  <a:pt x="9180" y="18514"/>
                </a:lnTo>
                <a:lnTo>
                  <a:pt x="11340" y="18514"/>
                </a:lnTo>
                <a:lnTo>
                  <a:pt x="11340" y="16971"/>
                </a:lnTo>
                <a:lnTo>
                  <a:pt x="9180" y="16971"/>
                </a:lnTo>
                <a:close/>
              </a:path>
              <a:path w="21600" h="21600" extrusionOk="0">
                <a:moveTo>
                  <a:pt x="11340" y="16971"/>
                </a:moveTo>
                <a:lnTo>
                  <a:pt x="11340" y="18514"/>
                </a:lnTo>
                <a:lnTo>
                  <a:pt x="13500" y="18514"/>
                </a:lnTo>
                <a:lnTo>
                  <a:pt x="13500" y="16971"/>
                </a:lnTo>
                <a:lnTo>
                  <a:pt x="11340" y="16971"/>
                </a:lnTo>
                <a:close/>
              </a:path>
              <a:path w="21600" h="21600" extrusionOk="0">
                <a:moveTo>
                  <a:pt x="13500" y="16971"/>
                </a:moveTo>
                <a:lnTo>
                  <a:pt x="13500" y="18514"/>
                </a:lnTo>
                <a:lnTo>
                  <a:pt x="15660" y="18514"/>
                </a:lnTo>
                <a:lnTo>
                  <a:pt x="15660" y="16971"/>
                </a:lnTo>
                <a:lnTo>
                  <a:pt x="13500" y="16971"/>
                </a:lnTo>
                <a:close/>
              </a:path>
              <a:path w="21600" h="21600" extrusionOk="0">
                <a:moveTo>
                  <a:pt x="15660" y="16971"/>
                </a:moveTo>
                <a:lnTo>
                  <a:pt x="15660" y="18514"/>
                </a:lnTo>
                <a:lnTo>
                  <a:pt x="17820" y="18514"/>
                </a:lnTo>
                <a:lnTo>
                  <a:pt x="17820" y="16971"/>
                </a:lnTo>
                <a:lnTo>
                  <a:pt x="15660" y="16971"/>
                </a:lnTo>
                <a:close/>
              </a:path>
              <a:path w="21600" h="21600" extrusionOk="0">
                <a:moveTo>
                  <a:pt x="17820" y="16971"/>
                </a:moveTo>
                <a:lnTo>
                  <a:pt x="17820" y="18514"/>
                </a:lnTo>
                <a:lnTo>
                  <a:pt x="19980" y="18514"/>
                </a:lnTo>
                <a:lnTo>
                  <a:pt x="19980" y="16971"/>
                </a:lnTo>
                <a:lnTo>
                  <a:pt x="17820" y="16971"/>
                </a:lnTo>
                <a:close/>
              </a:path>
              <a:path w="21600" h="21600" extrusionOk="0">
                <a:moveTo>
                  <a:pt x="1620" y="18514"/>
                </a:moveTo>
                <a:lnTo>
                  <a:pt x="1620" y="20057"/>
                </a:lnTo>
                <a:lnTo>
                  <a:pt x="3779" y="20057"/>
                </a:lnTo>
                <a:lnTo>
                  <a:pt x="3779" y="18514"/>
                </a:lnTo>
                <a:lnTo>
                  <a:pt x="1620" y="18514"/>
                </a:lnTo>
                <a:close/>
              </a:path>
              <a:path w="21600" h="21600" extrusionOk="0">
                <a:moveTo>
                  <a:pt x="3779" y="18514"/>
                </a:moveTo>
                <a:lnTo>
                  <a:pt x="3779" y="20057"/>
                </a:lnTo>
                <a:lnTo>
                  <a:pt x="5940" y="20057"/>
                </a:lnTo>
                <a:lnTo>
                  <a:pt x="5940" y="18514"/>
                </a:lnTo>
                <a:lnTo>
                  <a:pt x="3779" y="18514"/>
                </a:lnTo>
                <a:close/>
              </a:path>
              <a:path w="21600" h="21600" extrusionOk="0">
                <a:moveTo>
                  <a:pt x="5940" y="18514"/>
                </a:moveTo>
                <a:lnTo>
                  <a:pt x="5940" y="20057"/>
                </a:lnTo>
                <a:lnTo>
                  <a:pt x="8100" y="20057"/>
                </a:lnTo>
                <a:lnTo>
                  <a:pt x="8100" y="18514"/>
                </a:lnTo>
                <a:lnTo>
                  <a:pt x="5940" y="18514"/>
                </a:lnTo>
                <a:close/>
              </a:path>
              <a:path w="21600" h="21600" extrusionOk="0">
                <a:moveTo>
                  <a:pt x="8100" y="18514"/>
                </a:moveTo>
                <a:lnTo>
                  <a:pt x="8100" y="20057"/>
                </a:lnTo>
                <a:lnTo>
                  <a:pt x="10260" y="20057"/>
                </a:lnTo>
                <a:lnTo>
                  <a:pt x="10260" y="18514"/>
                </a:lnTo>
                <a:lnTo>
                  <a:pt x="8100" y="18514"/>
                </a:lnTo>
                <a:close/>
              </a:path>
              <a:path w="21600" h="21600" extrusionOk="0">
                <a:moveTo>
                  <a:pt x="10260" y="18514"/>
                </a:moveTo>
                <a:lnTo>
                  <a:pt x="10260" y="20057"/>
                </a:lnTo>
                <a:lnTo>
                  <a:pt x="12419" y="20057"/>
                </a:lnTo>
                <a:lnTo>
                  <a:pt x="12419" y="18514"/>
                </a:lnTo>
                <a:lnTo>
                  <a:pt x="10260" y="18514"/>
                </a:lnTo>
                <a:close/>
              </a:path>
              <a:path w="21600" h="21600" extrusionOk="0">
                <a:moveTo>
                  <a:pt x="12419" y="18514"/>
                </a:moveTo>
                <a:lnTo>
                  <a:pt x="12419" y="20057"/>
                </a:lnTo>
                <a:lnTo>
                  <a:pt x="14580" y="20057"/>
                </a:lnTo>
                <a:lnTo>
                  <a:pt x="14580" y="18514"/>
                </a:lnTo>
                <a:lnTo>
                  <a:pt x="12419" y="18514"/>
                </a:lnTo>
                <a:close/>
              </a:path>
              <a:path w="21600" h="21600" extrusionOk="0">
                <a:moveTo>
                  <a:pt x="14580" y="18514"/>
                </a:moveTo>
                <a:lnTo>
                  <a:pt x="14580" y="20057"/>
                </a:lnTo>
                <a:lnTo>
                  <a:pt x="16740" y="20057"/>
                </a:lnTo>
                <a:lnTo>
                  <a:pt x="16740" y="18514"/>
                </a:lnTo>
                <a:lnTo>
                  <a:pt x="14580" y="18514"/>
                </a:lnTo>
                <a:close/>
              </a:path>
              <a:path w="21600" h="21600" extrusionOk="0">
                <a:moveTo>
                  <a:pt x="16740" y="18514"/>
                </a:moveTo>
                <a:lnTo>
                  <a:pt x="16740" y="20057"/>
                </a:lnTo>
                <a:lnTo>
                  <a:pt x="18900" y="20057"/>
                </a:lnTo>
                <a:lnTo>
                  <a:pt x="18900" y="18514"/>
                </a:lnTo>
                <a:lnTo>
                  <a:pt x="16740" y="18514"/>
                </a:lnTo>
                <a:close/>
              </a:path>
              <a:path w="21600" h="21600" extrusionOk="0">
                <a:moveTo>
                  <a:pt x="18900" y="18514"/>
                </a:moveTo>
                <a:lnTo>
                  <a:pt x="18900" y="20057"/>
                </a:lnTo>
                <a:lnTo>
                  <a:pt x="21060" y="20057"/>
                </a:lnTo>
                <a:lnTo>
                  <a:pt x="21060" y="18514"/>
                </a:lnTo>
                <a:lnTo>
                  <a:pt x="18900" y="18514"/>
                </a:lnTo>
                <a:close/>
              </a:path>
              <a:path w="21600" h="21600" extrusionOk="0">
                <a:moveTo>
                  <a:pt x="540" y="20057"/>
                </a:moveTo>
                <a:lnTo>
                  <a:pt x="540" y="21600"/>
                </a:lnTo>
                <a:lnTo>
                  <a:pt x="2700" y="21600"/>
                </a:lnTo>
                <a:lnTo>
                  <a:pt x="2700" y="20057"/>
                </a:lnTo>
                <a:lnTo>
                  <a:pt x="540" y="20057"/>
                </a:lnTo>
                <a:close/>
              </a:path>
              <a:path w="21600" h="21600" extrusionOk="0">
                <a:moveTo>
                  <a:pt x="2700" y="20057"/>
                </a:moveTo>
                <a:lnTo>
                  <a:pt x="2700" y="21600"/>
                </a:lnTo>
                <a:lnTo>
                  <a:pt x="4860" y="21600"/>
                </a:lnTo>
                <a:lnTo>
                  <a:pt x="4860" y="20057"/>
                </a:lnTo>
                <a:lnTo>
                  <a:pt x="2700" y="20057"/>
                </a:lnTo>
                <a:close/>
              </a:path>
              <a:path w="21600" h="21600" extrusionOk="0">
                <a:moveTo>
                  <a:pt x="4860" y="20057"/>
                </a:moveTo>
                <a:lnTo>
                  <a:pt x="4860" y="21600"/>
                </a:lnTo>
                <a:lnTo>
                  <a:pt x="7020" y="21600"/>
                </a:lnTo>
                <a:lnTo>
                  <a:pt x="7020" y="20057"/>
                </a:lnTo>
                <a:lnTo>
                  <a:pt x="4860" y="20057"/>
                </a:lnTo>
                <a:close/>
              </a:path>
              <a:path w="21600" h="21600" extrusionOk="0">
                <a:moveTo>
                  <a:pt x="7020" y="20057"/>
                </a:moveTo>
                <a:lnTo>
                  <a:pt x="7020" y="21600"/>
                </a:lnTo>
                <a:lnTo>
                  <a:pt x="9180" y="21600"/>
                </a:lnTo>
                <a:lnTo>
                  <a:pt x="9180" y="20057"/>
                </a:lnTo>
                <a:lnTo>
                  <a:pt x="7020" y="20057"/>
                </a:lnTo>
                <a:close/>
              </a:path>
              <a:path w="21600" h="21600" extrusionOk="0">
                <a:moveTo>
                  <a:pt x="9180" y="20057"/>
                </a:moveTo>
                <a:lnTo>
                  <a:pt x="9180" y="21600"/>
                </a:lnTo>
                <a:lnTo>
                  <a:pt x="11340" y="21600"/>
                </a:lnTo>
                <a:lnTo>
                  <a:pt x="11340" y="20057"/>
                </a:lnTo>
                <a:lnTo>
                  <a:pt x="9180" y="20057"/>
                </a:lnTo>
                <a:close/>
              </a:path>
              <a:path w="21600" h="21600" extrusionOk="0">
                <a:moveTo>
                  <a:pt x="11340" y="20057"/>
                </a:moveTo>
                <a:lnTo>
                  <a:pt x="11340" y="21600"/>
                </a:lnTo>
                <a:lnTo>
                  <a:pt x="13500" y="21600"/>
                </a:lnTo>
                <a:lnTo>
                  <a:pt x="13500" y="20057"/>
                </a:lnTo>
                <a:lnTo>
                  <a:pt x="11340" y="20057"/>
                </a:lnTo>
                <a:close/>
              </a:path>
              <a:path w="21600" h="21600" extrusionOk="0">
                <a:moveTo>
                  <a:pt x="13500" y="20057"/>
                </a:moveTo>
                <a:lnTo>
                  <a:pt x="13500" y="21600"/>
                </a:lnTo>
                <a:lnTo>
                  <a:pt x="15660" y="21600"/>
                </a:lnTo>
                <a:lnTo>
                  <a:pt x="15660" y="20057"/>
                </a:lnTo>
                <a:lnTo>
                  <a:pt x="13500" y="20057"/>
                </a:lnTo>
                <a:close/>
              </a:path>
              <a:path w="21600" h="21600" extrusionOk="0">
                <a:moveTo>
                  <a:pt x="15660" y="20057"/>
                </a:moveTo>
                <a:lnTo>
                  <a:pt x="15660" y="21600"/>
                </a:lnTo>
                <a:lnTo>
                  <a:pt x="17820" y="21600"/>
                </a:lnTo>
                <a:lnTo>
                  <a:pt x="17820" y="20057"/>
                </a:lnTo>
                <a:lnTo>
                  <a:pt x="15660" y="20057"/>
                </a:lnTo>
                <a:close/>
              </a:path>
              <a:path w="21600" h="21600" extrusionOk="0">
                <a:moveTo>
                  <a:pt x="17820" y="20057"/>
                </a:moveTo>
                <a:lnTo>
                  <a:pt x="17820" y="21600"/>
                </a:lnTo>
                <a:lnTo>
                  <a:pt x="19980" y="21600"/>
                </a:lnTo>
                <a:lnTo>
                  <a:pt x="19980" y="20057"/>
                </a:lnTo>
                <a:lnTo>
                  <a:pt x="17820" y="20057"/>
                </a:lnTo>
                <a:close/>
              </a:path>
              <a:path w="21600" h="21600" extrusionOk="0">
                <a:moveTo>
                  <a:pt x="19980" y="4628"/>
                </a:moveTo>
                <a:lnTo>
                  <a:pt x="21060" y="4628"/>
                </a:lnTo>
                <a:lnTo>
                  <a:pt x="21060" y="6171"/>
                </a:lnTo>
                <a:lnTo>
                  <a:pt x="19980" y="6171"/>
                </a:lnTo>
                <a:lnTo>
                  <a:pt x="19980" y="4628"/>
                </a:lnTo>
                <a:close/>
              </a:path>
            </a:pathLst>
          </a:custGeom>
          <a:solidFill>
            <a:srgbClr val="99663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4648200" y="3276600"/>
            <a:ext cx="1371600" cy="12954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4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5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7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900" decel="100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3" indent="-274320">
              <a:buSzPct val="95000"/>
            </a:pPr>
            <a:r>
              <a:rPr lang="en-US" dirty="0" smtClean="0"/>
              <a:t>Hierarchy – </a:t>
            </a:r>
            <a:r>
              <a:rPr lang="en-US" sz="1600" dirty="0" smtClean="0">
                <a:solidFill>
                  <a:srgbClr val="FFFF00"/>
                </a:solidFill>
                <a:hlinkClick r:id="rId2"/>
              </a:rPr>
              <a:t>http://www.history.com/shows/gangland/videos/power-structures#power-structures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-how is this useful?</a:t>
            </a:r>
          </a:p>
          <a:p>
            <a:pPr>
              <a:buNone/>
            </a:pPr>
            <a:r>
              <a:rPr lang="en-US" dirty="0" smtClean="0"/>
              <a:t>	- Why are gangs organized?</a:t>
            </a:r>
          </a:p>
          <a:p>
            <a:r>
              <a:rPr lang="en-US" dirty="0" err="1" smtClean="0"/>
              <a:t>B</a:t>
            </a:r>
            <a:r>
              <a:rPr lang="en-US" sz="2000" dirty="0" err="1" smtClean="0"/>
              <a:t>addest</a:t>
            </a:r>
            <a:r>
              <a:rPr lang="en-US" sz="2000" dirty="0" smtClean="0"/>
              <a:t> gangs - </a:t>
            </a:r>
            <a:r>
              <a:rPr lang="en-US" sz="2000" dirty="0" smtClean="0">
                <a:hlinkClick r:id="rId3"/>
              </a:rPr>
              <a:t>http://www.history.com/shows/gangland/videos/playlists/inside-a-gang#baddest-gangs</a:t>
            </a:r>
            <a:endParaRPr lang="en-US" sz="2000" dirty="0" smtClean="0"/>
          </a:p>
          <a:p>
            <a:pPr>
              <a:buNone/>
            </a:pPr>
            <a:r>
              <a:rPr lang="en-US" dirty="0" smtClean="0"/>
              <a:t>	- why do gangs have to be tough?</a:t>
            </a:r>
          </a:p>
          <a:p>
            <a:pPr>
              <a:buNone/>
            </a:pPr>
            <a:r>
              <a:rPr lang="en-US" dirty="0" smtClean="0"/>
              <a:t>	- what made these gangs the toughest?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GANGS – why people join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90% of members are male</a:t>
            </a:r>
          </a:p>
          <a:p>
            <a:r>
              <a:rPr lang="en-US" dirty="0" smtClean="0"/>
              <a:t>10% are female</a:t>
            </a:r>
          </a:p>
          <a:p>
            <a:r>
              <a:rPr lang="en-US" dirty="0" smtClean="0"/>
              <a:t>Only 10% are Caucasian (white)</a:t>
            </a:r>
          </a:p>
          <a:p>
            <a:pPr lvl="1">
              <a:buNone/>
            </a:pPr>
            <a:r>
              <a:rPr lang="en-US" dirty="0" smtClean="0"/>
              <a:t>Q: </a:t>
            </a:r>
            <a:r>
              <a:rPr lang="en-US" i="1" dirty="0" smtClean="0"/>
              <a:t>So…..why</a:t>
            </a:r>
            <a:r>
              <a:rPr lang="en-US" i="1" dirty="0" smtClean="0"/>
              <a:t>? </a:t>
            </a:r>
            <a:r>
              <a:rPr lang="en-US" i="1" dirty="0" smtClean="0"/>
              <a:t>- </a:t>
            </a:r>
            <a:r>
              <a:rPr lang="en-US" i="1" dirty="0" smtClean="0">
                <a:hlinkClick r:id="rId2"/>
              </a:rPr>
              <a:t>http://</a:t>
            </a:r>
            <a:r>
              <a:rPr lang="en-US" i="1" dirty="0" smtClean="0">
                <a:hlinkClick r:id="rId2"/>
              </a:rPr>
              <a:t>www.history.com/shows/gangland/videos/playlists/gang-activity#money</a:t>
            </a:r>
            <a:endParaRPr lang="en-US" i="1" dirty="0" smtClean="0"/>
          </a:p>
          <a:p>
            <a:pPr lvl="4"/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Friends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and relatives in gangs</a:t>
            </a:r>
          </a:p>
          <a:p>
            <a:pPr lvl="4"/>
            <a:r>
              <a:rPr lang="en-US" i="1" dirty="0" smtClean="0">
                <a:solidFill>
                  <a:schemeClr val="accent4">
                    <a:lumMod val="50000"/>
                  </a:schemeClr>
                </a:solidFill>
              </a:rPr>
              <a:t>Difficult home life</a:t>
            </a:r>
          </a:p>
          <a:p>
            <a:pPr lvl="4"/>
            <a:r>
              <a:rPr lang="en-US" i="1" dirty="0" smtClean="0">
                <a:solidFill>
                  <a:schemeClr val="accent4">
                    <a:lumMod val="50000"/>
                  </a:schemeClr>
                </a:solidFill>
              </a:rPr>
              <a:t>Lack of success at school</a:t>
            </a:r>
          </a:p>
          <a:p>
            <a:pPr lvl="4"/>
            <a:r>
              <a:rPr lang="en-US" i="1" dirty="0" smtClean="0">
                <a:solidFill>
                  <a:schemeClr val="accent4">
                    <a:lumMod val="50000"/>
                  </a:schemeClr>
                </a:solidFill>
              </a:rPr>
              <a:t>Negative life view</a:t>
            </a:r>
          </a:p>
          <a:p>
            <a:pPr lvl="4"/>
            <a:r>
              <a:rPr lang="en-US" i="1" dirty="0" smtClean="0">
                <a:solidFill>
                  <a:schemeClr val="accent4">
                    <a:lumMod val="50000"/>
                  </a:schemeClr>
                </a:solidFill>
              </a:rPr>
              <a:t>Substance </a:t>
            </a:r>
            <a:r>
              <a:rPr lang="en-US" i="1" dirty="0" smtClean="0">
                <a:solidFill>
                  <a:schemeClr val="accent4">
                    <a:lumMod val="50000"/>
                  </a:schemeClr>
                </a:solidFill>
              </a:rPr>
              <a:t>abuse</a:t>
            </a:r>
          </a:p>
          <a:p>
            <a:pPr lvl="5"/>
            <a:r>
              <a:rPr lang="en-US" i="1" dirty="0" smtClean="0">
                <a:solidFill>
                  <a:schemeClr val="accent4">
                    <a:lumMod val="50000"/>
                  </a:schemeClr>
                </a:solidFill>
                <a:hlinkClick r:id="rId3"/>
              </a:rPr>
              <a:t>http://</a:t>
            </a:r>
            <a:r>
              <a:rPr lang="en-US" i="1" dirty="0" smtClean="0">
                <a:solidFill>
                  <a:schemeClr val="accent4">
                    <a:lumMod val="50000"/>
                  </a:schemeClr>
                </a:solidFill>
                <a:hlinkClick r:id="rId3"/>
              </a:rPr>
              <a:t>www.history.com/shows/gangland/videos/playlists/gang-activity#gangs-drugs</a:t>
            </a:r>
            <a:endParaRPr lang="en-US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lvl="4"/>
            <a:r>
              <a:rPr lang="en-US" i="1" dirty="0" smtClean="0">
                <a:solidFill>
                  <a:schemeClr val="accent4">
                    <a:lumMod val="50000"/>
                  </a:schemeClr>
                </a:solidFill>
              </a:rPr>
              <a:t>Little </a:t>
            </a:r>
            <a:r>
              <a:rPr lang="en-US" i="1" dirty="0" smtClean="0">
                <a:solidFill>
                  <a:schemeClr val="accent4">
                    <a:lumMod val="50000"/>
                  </a:schemeClr>
                </a:solidFill>
              </a:rPr>
              <a:t>to no adult participation in their lives</a:t>
            </a:r>
          </a:p>
          <a:p>
            <a:pPr lvl="4"/>
            <a:r>
              <a:rPr lang="en-US" i="1" dirty="0" smtClean="0">
                <a:solidFill>
                  <a:schemeClr val="accent4">
                    <a:lumMod val="50000"/>
                  </a:schemeClr>
                </a:solidFill>
              </a:rPr>
              <a:t>Low self-esteem</a:t>
            </a:r>
          </a:p>
          <a:p>
            <a:pPr lvl="4"/>
            <a:r>
              <a:rPr lang="en-US" i="1" dirty="0" smtClean="0">
                <a:solidFill>
                  <a:schemeClr val="accent4">
                    <a:lumMod val="50000"/>
                  </a:schemeClr>
                </a:solidFill>
              </a:rPr>
              <a:t>SENSE OF BELONGING	</a:t>
            </a:r>
            <a:r>
              <a:rPr lang="en-US" i="1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GANGS – solving the problem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Outreach and intervention programs where workers and trained counselors encourage gangs members to become involved in positive, non-gang activities</a:t>
            </a:r>
          </a:p>
          <a:p>
            <a:pPr marL="1154430" lvl="2" indent="-514350"/>
            <a:r>
              <a:rPr lang="en-US" dirty="0" smtClean="0">
                <a:solidFill>
                  <a:srgbClr val="FFFF00"/>
                </a:solidFill>
              </a:rPr>
              <a:t>EXAMPLES?.........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Provide greater opportunities for young people (job training, sports, clubs)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Use government agencies, schools, parents, religious organizations to increase awareness and develop opportunities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6"/>
                </a:solidFill>
              </a:rPr>
              <a:t>Organize prevention strategies for police and probation officers to identify gang members and get them off the streets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Prosecute gang members for illegal activity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Organize neighborhood watch groups, and remove graffiti that establishes “turf” for gangs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607</TotalTime>
  <Words>410</Words>
  <Application>Microsoft Office PowerPoint</Application>
  <PresentationFormat>On-screen Show (4:3)</PresentationFormat>
  <Paragraphs>91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GANGS AND CRIME</vt:lpstr>
      <vt:lpstr>ORIGIN OF GANGS </vt:lpstr>
      <vt:lpstr>ORIGINAL GANGS</vt:lpstr>
      <vt:lpstr>GANGS - common </vt:lpstr>
      <vt:lpstr>GANGS – common traits </vt:lpstr>
      <vt:lpstr>Slide 6</vt:lpstr>
      <vt:lpstr>GANGS – why people join </vt:lpstr>
      <vt:lpstr>GANGS – solving the problem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GANGS AND CRIME</dc:title>
  <dc:creator>Caruso</dc:creator>
  <cp:lastModifiedBy>jcaruso</cp:lastModifiedBy>
  <cp:revision>60</cp:revision>
  <dcterms:created xsi:type="dcterms:W3CDTF">2012-09-20T01:31:10Z</dcterms:created>
  <dcterms:modified xsi:type="dcterms:W3CDTF">2012-09-24T19:07:24Z</dcterms:modified>
</cp:coreProperties>
</file>