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social programs - 19%</c:v>
                </c:pt>
                <c:pt idx="1">
                  <c:v>entitlements - 36%</c:v>
                </c:pt>
                <c:pt idx="2">
                  <c:v>law enforcement - 2%</c:v>
                </c:pt>
                <c:pt idx="3">
                  <c:v>national defense - 23%</c:v>
                </c:pt>
                <c:pt idx="4">
                  <c:v>community dev. - 12%</c:v>
                </c:pt>
                <c:pt idx="5">
                  <c:v>interest on the debt - 8%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</c:v>
                </c:pt>
                <c:pt idx="1">
                  <c:v>36</c:v>
                </c:pt>
                <c:pt idx="2">
                  <c:v>2</c:v>
                </c:pt>
                <c:pt idx="3">
                  <c:v>23</c:v>
                </c:pt>
                <c:pt idx="4">
                  <c:v>12</c:v>
                </c:pt>
                <c:pt idx="5">
                  <c:v>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093603125190758"/>
          <c:y val="8.3095472440944923E-2"/>
          <c:w val="0.33743606177134844"/>
          <c:h val="0.8476979440069992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107C2-4C3B-4656-B2B3-98A872E8B9B6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C5205-CBBB-46FF-96CD-5551B95586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61C061-FAF0-4FF6-BFCE-0DF07F176506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764F2C-808A-464C-8E4D-D2E3B0C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4.3, 4.4, 4.5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CHOOSING A CAREER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Tax returns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</a:t>
            </a:r>
            <a:r>
              <a:rPr lang="en-US" u="sng" dirty="0" smtClean="0"/>
              <a:t>HAVE</a:t>
            </a:r>
            <a:r>
              <a:rPr lang="en-US" dirty="0" smtClean="0"/>
              <a:t> TO FILE A TAX RETURN FOR EVERY YEAR YOU HAVE A JOB!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You will receive a </a:t>
            </a:r>
            <a:r>
              <a:rPr lang="en-US" u="sng" dirty="0" smtClean="0"/>
              <a:t>Form W-2</a:t>
            </a:r>
            <a:r>
              <a:rPr lang="en-US" dirty="0" smtClean="0"/>
              <a:t> in the mail prior to filing your taxes, this is a summary of your earnings.</a:t>
            </a:r>
          </a:p>
          <a:p>
            <a:pPr lvl="2">
              <a:buNone/>
            </a:pPr>
            <a:r>
              <a:rPr lang="en-US" dirty="0" smtClean="0"/>
              <a:t>			THEN…..</a:t>
            </a:r>
          </a:p>
          <a:p>
            <a:pPr lvl="2">
              <a:buNone/>
            </a:pPr>
            <a:r>
              <a:rPr lang="en-US" dirty="0" smtClean="0"/>
              <a:t>You have 3 options..</a:t>
            </a:r>
          </a:p>
          <a:p>
            <a:pPr marL="1074420" lvl="2" indent="-342900">
              <a:buFont typeface="+mj-lt"/>
              <a:buAutoNum type="arabicPeriod"/>
            </a:pPr>
            <a:r>
              <a:rPr lang="en-US" dirty="0" smtClean="0"/>
              <a:t>1040EZ – (the easy way) usually younger people, with no children, lower income</a:t>
            </a:r>
          </a:p>
          <a:p>
            <a:pPr marL="1074420" lvl="2" indent="-342900">
              <a:buFont typeface="+mj-lt"/>
              <a:buAutoNum type="arabicPeriod"/>
            </a:pPr>
            <a:r>
              <a:rPr lang="en-US" dirty="0" smtClean="0"/>
              <a:t>1040A –      These 2 forms are more for people who have</a:t>
            </a:r>
          </a:p>
          <a:p>
            <a:pPr marL="1074420" lvl="2" indent="-342900">
              <a:buFont typeface="+mj-lt"/>
              <a:buAutoNum type="arabicPeriod"/>
            </a:pPr>
            <a:r>
              <a:rPr lang="en-US" dirty="0" smtClean="0"/>
              <a:t>1040 –         made investments and have a lot of 	  	        </a:t>
            </a:r>
            <a:r>
              <a:rPr lang="en-US" b="1" dirty="0" smtClean="0"/>
              <a:t>deductions</a:t>
            </a:r>
            <a:r>
              <a:rPr lang="en-US" dirty="0" smtClean="0"/>
              <a:t>	 - things to subtract from your 	        income </a:t>
            </a:r>
          </a:p>
          <a:p>
            <a:pPr marL="1074420" lvl="2" indent="-34290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29718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514600" y="4953000"/>
            <a:ext cx="384048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TAX RETURNS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positive of Filing your Taxes!!</a:t>
            </a:r>
          </a:p>
          <a:p>
            <a:pPr>
              <a:buNone/>
            </a:pPr>
            <a:r>
              <a:rPr lang="en-US" dirty="0" smtClean="0"/>
              <a:t>			YOU CAN GET MONEY BACK!!</a:t>
            </a:r>
          </a:p>
          <a:p>
            <a:r>
              <a:rPr lang="en-US" u="sng" dirty="0" smtClean="0"/>
              <a:t>Refund</a:t>
            </a:r>
            <a:r>
              <a:rPr lang="en-US" dirty="0" smtClean="0"/>
              <a:t> – Because of withholding, you may have already paid most or all of you taxes throughout the year.</a:t>
            </a:r>
          </a:p>
          <a:p>
            <a:pPr lvl="1"/>
            <a:r>
              <a:rPr lang="en-US" dirty="0" smtClean="0"/>
              <a:t>So, you could get money back!!!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GOVERNMENT SPENDING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r>
              <a:rPr lang="en-US" dirty="0" smtClean="0"/>
              <a:t>Government spends more than $2.65 trillion a year. ($2,650,000,000,000.00)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828800"/>
            <a:ext cx="56829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they spend it on?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219200" y="2362200"/>
          <a:ext cx="6629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4384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Public goods – </a:t>
            </a:r>
            <a:r>
              <a:rPr lang="en-US" dirty="0" smtClean="0"/>
              <a:t>spending on services that benefit all Americans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RESUME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GUIDELINES:</a:t>
            </a:r>
          </a:p>
          <a:p>
            <a:pPr lvl="1"/>
            <a:r>
              <a:rPr lang="en-US" dirty="0" smtClean="0"/>
              <a:t>Express yourself clearly</a:t>
            </a:r>
          </a:p>
          <a:p>
            <a:pPr lvl="1"/>
            <a:r>
              <a:rPr lang="en-US" dirty="0" smtClean="0"/>
              <a:t>Be brief – usually 1 page</a:t>
            </a:r>
          </a:p>
          <a:p>
            <a:pPr lvl="1"/>
            <a:r>
              <a:rPr lang="en-US" dirty="0" smtClean="0"/>
              <a:t>Use dynamic words</a:t>
            </a:r>
          </a:p>
          <a:p>
            <a:pPr lvl="1"/>
            <a:r>
              <a:rPr lang="en-US" dirty="0" smtClean="0"/>
              <a:t>Tell the truth</a:t>
            </a:r>
          </a:p>
          <a:p>
            <a:pPr lvl="1"/>
            <a:r>
              <a:rPr lang="en-US" dirty="0" smtClean="0"/>
              <a:t>Check your resume carefully – no mistakes</a:t>
            </a:r>
          </a:p>
          <a:p>
            <a:pPr lvl="1"/>
            <a:r>
              <a:rPr lang="en-US" dirty="0" smtClean="0"/>
              <a:t>Have someone with experience read it before you send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RESUME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TO INCLUDE</a:t>
            </a:r>
          </a:p>
          <a:p>
            <a:pPr lvl="1"/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Objective in seeking a job</a:t>
            </a:r>
          </a:p>
          <a:p>
            <a:pPr lvl="1"/>
            <a:r>
              <a:rPr lang="en-US" dirty="0" smtClean="0"/>
              <a:t>Education and training</a:t>
            </a:r>
          </a:p>
          <a:p>
            <a:pPr lvl="1"/>
            <a:r>
              <a:rPr lang="en-US" dirty="0" smtClean="0"/>
              <a:t>Employment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CHECKLIST – how to dominate an interview</a:t>
            </a:r>
          </a:p>
          <a:p>
            <a:pPr lvl="1"/>
            <a:r>
              <a:rPr lang="en-US" dirty="0" smtClean="0"/>
              <a:t>BE ON TIME!!! – get there a few minutes early</a:t>
            </a:r>
          </a:p>
          <a:p>
            <a:pPr lvl="1"/>
            <a:r>
              <a:rPr lang="en-US" dirty="0" smtClean="0"/>
              <a:t>KNOW YOUR RESUME – be prepared to talk about everything</a:t>
            </a:r>
          </a:p>
          <a:p>
            <a:pPr lvl="1"/>
            <a:r>
              <a:rPr lang="en-US" dirty="0" smtClean="0"/>
              <a:t>KNOW THE COMPANY – do research on the place in which you are applying</a:t>
            </a:r>
          </a:p>
          <a:p>
            <a:pPr lvl="1"/>
            <a:r>
              <a:rPr lang="en-US" dirty="0" smtClean="0"/>
              <a:t>ANTICIPATE QUESTIONS – be ready for everything, practice before you go</a:t>
            </a:r>
          </a:p>
          <a:p>
            <a:pPr lvl="1"/>
            <a:r>
              <a:rPr lang="en-US" dirty="0" smtClean="0"/>
              <a:t>PREPARE QUESTIONS – ask the interviewer questions at the end – it shows your interest</a:t>
            </a:r>
          </a:p>
          <a:p>
            <a:pPr lvl="3"/>
            <a:r>
              <a:rPr lang="en-US" dirty="0" smtClean="0"/>
              <a:t>Normal workday</a:t>
            </a:r>
          </a:p>
          <a:p>
            <a:pPr lvl="3"/>
            <a:r>
              <a:rPr lang="en-US" dirty="0" smtClean="0"/>
              <a:t>Who is my boss</a:t>
            </a:r>
          </a:p>
          <a:p>
            <a:pPr lvl="3"/>
            <a:r>
              <a:rPr lang="en-US" dirty="0" smtClean="0"/>
              <a:t>Is there opportunity for advancement</a:t>
            </a:r>
          </a:p>
          <a:p>
            <a:pPr lvl="1"/>
            <a:r>
              <a:rPr lang="en-US" dirty="0" smtClean="0"/>
              <a:t>DRESS FOR SUCCESS – look nice - professional</a:t>
            </a:r>
          </a:p>
        </p:txBody>
      </p:sp>
      <p:pic>
        <p:nvPicPr>
          <p:cNvPr id="9218" name="Picture 2" descr="http://1.bp.blogspot.com/-BHL1218FMPQ/T_hrd7f69GI/AAAAAAAAA_E/R1IcLCYlzhA/s1600/informational-inter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"/>
            <a:ext cx="3764782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TIPS DURING THE INTERVIEW</a:t>
            </a:r>
          </a:p>
          <a:p>
            <a:pPr lvl="1"/>
            <a:r>
              <a:rPr lang="en-US" dirty="0" smtClean="0"/>
              <a:t>BE POLITE – don’t be rude or short</a:t>
            </a:r>
          </a:p>
          <a:p>
            <a:pPr lvl="1"/>
            <a:r>
              <a:rPr lang="en-US" dirty="0" smtClean="0"/>
              <a:t>NONVERBAL COMMUNICATION </a:t>
            </a:r>
          </a:p>
          <a:p>
            <a:pPr lvl="2"/>
            <a:r>
              <a:rPr lang="en-US" dirty="0" smtClean="0"/>
              <a:t>Good handshake</a:t>
            </a:r>
          </a:p>
          <a:p>
            <a:pPr lvl="2"/>
            <a:r>
              <a:rPr lang="en-US" dirty="0" smtClean="0"/>
              <a:t>Use short sentences – good grammar</a:t>
            </a:r>
          </a:p>
          <a:p>
            <a:pPr lvl="2"/>
            <a:r>
              <a:rPr lang="en-US" dirty="0" smtClean="0"/>
              <a:t>Sit up straight</a:t>
            </a:r>
          </a:p>
          <a:p>
            <a:pPr lvl="2"/>
            <a:r>
              <a:rPr lang="en-US" dirty="0" smtClean="0"/>
              <a:t>Don’t look bored – cross your arms</a:t>
            </a:r>
          </a:p>
          <a:p>
            <a:pPr lvl="2"/>
            <a:r>
              <a:rPr lang="en-US" dirty="0" smtClean="0"/>
              <a:t>Don’t look nervous</a:t>
            </a:r>
          </a:p>
          <a:p>
            <a:pPr lvl="2"/>
            <a:r>
              <a:rPr lang="en-US" dirty="0" smtClean="0"/>
              <a:t>Don’t interrupt the interviewer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List 2 NEGATIVE nonverbal communication actions &amp;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List 2 POSITIVE nonverbal communication actions</a:t>
            </a:r>
          </a:p>
          <a:p>
            <a:pPr lvl="2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196" name="Picture 4" descr="http://images2.wikia.nocookie.net/__cb20111109212853/villains/images/9/99/MrmanMS0902_468x3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8600"/>
            <a:ext cx="3276600" cy="2555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81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PREPARE FOR THE FUTURE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IS IT TIME TO MOVE ON?</a:t>
            </a:r>
          </a:p>
          <a:p>
            <a:pPr lvl="1"/>
            <a:r>
              <a:rPr lang="en-US" dirty="0" smtClean="0"/>
              <a:t>If the company gets </a:t>
            </a:r>
            <a:r>
              <a:rPr lang="en-US" u="sng" dirty="0" smtClean="0"/>
              <a:t>downsized</a:t>
            </a:r>
            <a:r>
              <a:rPr lang="en-US" dirty="0" smtClean="0"/>
              <a:t> – you get fired because the company is losing money and needs to cut expenses</a:t>
            </a:r>
          </a:p>
          <a:p>
            <a:pPr lvl="2"/>
            <a:r>
              <a:rPr lang="en-US" dirty="0" smtClean="0"/>
              <a:t>You will usually get a </a:t>
            </a:r>
            <a:r>
              <a:rPr lang="en-US" u="sng" dirty="0" smtClean="0"/>
              <a:t>severance pay – </a:t>
            </a:r>
            <a:r>
              <a:rPr lang="en-US" dirty="0" smtClean="0"/>
              <a:t>a sum of money for getting fired (downsized)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If you get fired – you cannot </a:t>
            </a:r>
          </a:p>
          <a:p>
            <a:pPr lvl="1">
              <a:buNone/>
            </a:pPr>
            <a:r>
              <a:rPr lang="en-US" dirty="0" smtClean="0"/>
              <a:t>do your job to the level </a:t>
            </a:r>
          </a:p>
          <a:p>
            <a:pPr lvl="1">
              <a:buNone/>
            </a:pPr>
            <a:r>
              <a:rPr lang="en-US" dirty="0" smtClean="0"/>
              <a:t>expected</a:t>
            </a:r>
            <a:endParaRPr lang="en-US" dirty="0"/>
          </a:p>
        </p:txBody>
      </p:sp>
      <p:pic>
        <p:nvPicPr>
          <p:cNvPr id="7170" name="Picture 2" descr="http://3.bp.blogspot.com/-5OYPsyTmar0/T7a-GczfjPI/AAAAAAAAArs/29K63etZz0g/s1600/You're+fired+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429000"/>
            <a:ext cx="409575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TAXES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Payroll taxes </a:t>
            </a:r>
            <a:r>
              <a:rPr lang="en-US" dirty="0" smtClean="0"/>
              <a:t>– a tax placed on a worker’s income</a:t>
            </a:r>
          </a:p>
          <a:p>
            <a:pPr lvl="2"/>
            <a:r>
              <a:rPr lang="en-US" dirty="0" smtClean="0"/>
              <a:t>This is where the Fed. Government makes most of its money</a:t>
            </a:r>
          </a:p>
          <a:p>
            <a:r>
              <a:rPr lang="en-US" u="sng" dirty="0" smtClean="0"/>
              <a:t>Income taxes </a:t>
            </a:r>
            <a:r>
              <a:rPr lang="en-US" dirty="0" smtClean="0"/>
              <a:t>– taxes you pay on the income you receive</a:t>
            </a:r>
          </a:p>
          <a:p>
            <a:pPr lvl="2"/>
            <a:r>
              <a:rPr lang="en-US" dirty="0" smtClean="0"/>
              <a:t>This amount changes based on how much money you make – from 10% - 30%</a:t>
            </a:r>
          </a:p>
          <a:p>
            <a:r>
              <a:rPr lang="en-US" u="sng" dirty="0" smtClean="0"/>
              <a:t>Sales Taxes </a:t>
            </a:r>
            <a:r>
              <a:rPr lang="en-US" dirty="0" smtClean="0"/>
              <a:t>– taxes added to the price of goods</a:t>
            </a:r>
          </a:p>
          <a:p>
            <a:r>
              <a:rPr lang="en-US" u="sng" dirty="0" smtClean="0"/>
              <a:t>Property Taxes </a:t>
            </a:r>
            <a:r>
              <a:rPr lang="en-US" dirty="0" smtClean="0"/>
              <a:t>– Taxes on the value of your home</a:t>
            </a:r>
          </a:p>
          <a:p>
            <a:pPr lvl="2"/>
            <a:r>
              <a:rPr lang="en-US" dirty="0" smtClean="0"/>
              <a:t>The most expensive your house – the higher the taxes</a:t>
            </a:r>
          </a:p>
          <a:p>
            <a:pPr lvl="2"/>
            <a:r>
              <a:rPr lang="en-US" dirty="0" smtClean="0"/>
              <a:t>The better the school district – the higher the taxes</a:t>
            </a:r>
          </a:p>
          <a:p>
            <a:pPr lvl="2"/>
            <a:r>
              <a:rPr lang="en-US" dirty="0" smtClean="0"/>
              <a:t>the better the neighbor hood – the higher the taxes</a:t>
            </a:r>
          </a:p>
          <a:p>
            <a:r>
              <a:rPr lang="en-US" u="sng" dirty="0" smtClean="0"/>
              <a:t>Excise taxes </a:t>
            </a:r>
            <a:r>
              <a:rPr lang="en-US" dirty="0" smtClean="0"/>
              <a:t>– is collected </a:t>
            </a:r>
            <a:r>
              <a:rPr lang="en-US" dirty="0" smtClean="0"/>
              <a:t>on the sale </a:t>
            </a:r>
            <a:r>
              <a:rPr lang="en-US" dirty="0" smtClean="0"/>
              <a:t>o</a:t>
            </a:r>
            <a:r>
              <a:rPr lang="en-US" dirty="0" smtClean="0"/>
              <a:t>f </a:t>
            </a:r>
            <a:r>
              <a:rPr lang="en-US" dirty="0" smtClean="0"/>
              <a:t>specific goods and services</a:t>
            </a:r>
          </a:p>
          <a:p>
            <a:pPr lvl="2"/>
            <a:r>
              <a:rPr lang="en-US" dirty="0" smtClean="0"/>
              <a:t>Tobacco, gas, alcohol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Income and paychecks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Federal Insurance Contributions Act (FICA</a:t>
            </a:r>
            <a:r>
              <a:rPr lang="en-US" dirty="0" smtClean="0"/>
              <a:t>) – a law that requires employers to contribute to Social Security and Medicare</a:t>
            </a:r>
          </a:p>
          <a:p>
            <a:pPr lvl="1"/>
            <a:r>
              <a:rPr lang="en-US" dirty="0" smtClean="0"/>
              <a:t>GROSS INCOME – this is the amount of money you make----before taxes</a:t>
            </a:r>
          </a:p>
          <a:p>
            <a:pPr lvl="3"/>
            <a:r>
              <a:rPr lang="en-US" dirty="0" smtClean="0"/>
              <a:t>So if you work 40 hours at $10 an hour, you made $400.00</a:t>
            </a:r>
          </a:p>
          <a:p>
            <a:pPr lvl="1"/>
            <a:r>
              <a:rPr lang="en-US" dirty="0" smtClean="0"/>
              <a:t>NET INCOME – the amount of money you receive after your withholdings are subtracted.</a:t>
            </a:r>
          </a:p>
          <a:p>
            <a:pPr lvl="3"/>
            <a:r>
              <a:rPr lang="en-US" dirty="0" smtClean="0"/>
              <a:t>So, after taxes you would only </a:t>
            </a:r>
            <a:r>
              <a:rPr lang="en-US" i="1" dirty="0" smtClean="0"/>
              <a:t>net </a:t>
            </a:r>
            <a:r>
              <a:rPr lang="en-US" dirty="0" smtClean="0"/>
              <a:t>about $300.00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That </a:t>
            </a:r>
            <a:r>
              <a:rPr lang="en-US" dirty="0" err="1" smtClean="0"/>
              <a:t>kinda</a:t>
            </a:r>
            <a:r>
              <a:rPr lang="en-US" dirty="0" smtClean="0"/>
              <a:t> stinks, but is it worth it?</a:t>
            </a:r>
          </a:p>
          <a:p>
            <a:pPr lvl="4"/>
            <a:r>
              <a:rPr lang="en-US" dirty="0" smtClean="0"/>
              <a:t>Well this is exactly what our Pres. Obama and Mitt Romney are debating over……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321</TotalTime>
  <Words>570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CHAPTER 4.3, 4.4, 4.5</vt:lpstr>
      <vt:lpstr>RESUME </vt:lpstr>
      <vt:lpstr>RESUME</vt:lpstr>
      <vt:lpstr>INTERVIEW </vt:lpstr>
      <vt:lpstr>INTERVIEW</vt:lpstr>
      <vt:lpstr>PREPARE FOR THE FUTURE </vt:lpstr>
      <vt:lpstr>CHAPTER 5</vt:lpstr>
      <vt:lpstr>Types of TAXES</vt:lpstr>
      <vt:lpstr>Income and paychecks</vt:lpstr>
      <vt:lpstr>Tax returns</vt:lpstr>
      <vt:lpstr>TAX RETURNS</vt:lpstr>
      <vt:lpstr>GOVERNMENT SPENDING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4.3, 4.4, 4.5</dc:title>
  <dc:creator>jcaruso</dc:creator>
  <cp:lastModifiedBy>jcaruso</cp:lastModifiedBy>
  <cp:revision>26</cp:revision>
  <dcterms:created xsi:type="dcterms:W3CDTF">2012-10-06T14:49:35Z</dcterms:created>
  <dcterms:modified xsi:type="dcterms:W3CDTF">2012-10-10T13:48:50Z</dcterms:modified>
</cp:coreProperties>
</file>