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5" r:id="rId7"/>
    <p:sldId id="260" r:id="rId8"/>
    <p:sldId id="261" r:id="rId9"/>
    <p:sldId id="262" r:id="rId10"/>
    <p:sldId id="263" r:id="rId11"/>
  </p:sldIdLst>
  <p:sldSz cx="9236075" cy="7040563"/>
  <p:notesSz cx="6858000" cy="9144000"/>
  <p:defaultTextStyle>
    <a:defPPr>
      <a:defRPr lang="en-US"/>
    </a:defPPr>
    <a:lvl1pPr marL="0" algn="l" defTabSz="9300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5018" algn="l" defTabSz="9300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0036" algn="l" defTabSz="9300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95054" algn="l" defTabSz="9300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60072" algn="l" defTabSz="9300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25091" algn="l" defTabSz="9300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90109" algn="l" defTabSz="9300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55127" algn="l" defTabSz="9300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20145" algn="l" defTabSz="9300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098" y="-96"/>
      </p:cViewPr>
      <p:guideLst>
        <p:guide orient="horz" pos="2218"/>
        <p:guide pos="290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2706" y="2187138"/>
            <a:ext cx="7850664" cy="150915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411" y="3989652"/>
            <a:ext cx="6465253" cy="17992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5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0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95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60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25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90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55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20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02E0-74EC-415F-AF9E-6FBC0EBBC0F6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AC75-D6B1-4A66-9183-6573E3C17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02E0-74EC-415F-AF9E-6FBC0EBBC0F6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AC75-D6B1-4A66-9183-6573E3C17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154" y="281950"/>
            <a:ext cx="2078117" cy="60072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1804" y="281950"/>
            <a:ext cx="6080416" cy="600729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02E0-74EC-415F-AF9E-6FBC0EBBC0F6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AC75-D6B1-4A66-9183-6573E3C17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02E0-74EC-415F-AF9E-6FBC0EBBC0F6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AC75-D6B1-4A66-9183-6573E3C17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586" y="4524214"/>
            <a:ext cx="7850664" cy="1398334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586" y="2984091"/>
            <a:ext cx="7850664" cy="154012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6501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300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950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600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250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901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551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201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02E0-74EC-415F-AF9E-6FBC0EBBC0F6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AC75-D6B1-4A66-9183-6573E3C17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1804" y="1642799"/>
            <a:ext cx="4079266" cy="46464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5005" y="1642799"/>
            <a:ext cx="4079266" cy="46464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02E0-74EC-415F-AF9E-6FBC0EBBC0F6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AC75-D6B1-4A66-9183-6573E3C17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1804" y="1575978"/>
            <a:ext cx="4080870" cy="65679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5018" indent="0">
              <a:buNone/>
              <a:defRPr sz="2000" b="1"/>
            </a:lvl2pPr>
            <a:lvl3pPr marL="930036" indent="0">
              <a:buNone/>
              <a:defRPr sz="1800" b="1"/>
            </a:lvl3pPr>
            <a:lvl4pPr marL="1395054" indent="0">
              <a:buNone/>
              <a:defRPr sz="1600" b="1"/>
            </a:lvl4pPr>
            <a:lvl5pPr marL="1860072" indent="0">
              <a:buNone/>
              <a:defRPr sz="1600" b="1"/>
            </a:lvl5pPr>
            <a:lvl6pPr marL="2325091" indent="0">
              <a:buNone/>
              <a:defRPr sz="1600" b="1"/>
            </a:lvl6pPr>
            <a:lvl7pPr marL="2790109" indent="0">
              <a:buNone/>
              <a:defRPr sz="1600" b="1"/>
            </a:lvl7pPr>
            <a:lvl8pPr marL="3255127" indent="0">
              <a:buNone/>
              <a:defRPr sz="1600" b="1"/>
            </a:lvl8pPr>
            <a:lvl9pPr marL="372014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804" y="2232771"/>
            <a:ext cx="4080870" cy="40564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1799" y="1575978"/>
            <a:ext cx="4082473" cy="65679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5018" indent="0">
              <a:buNone/>
              <a:defRPr sz="2000" b="1"/>
            </a:lvl2pPr>
            <a:lvl3pPr marL="930036" indent="0">
              <a:buNone/>
              <a:defRPr sz="1800" b="1"/>
            </a:lvl3pPr>
            <a:lvl4pPr marL="1395054" indent="0">
              <a:buNone/>
              <a:defRPr sz="1600" b="1"/>
            </a:lvl4pPr>
            <a:lvl5pPr marL="1860072" indent="0">
              <a:buNone/>
              <a:defRPr sz="1600" b="1"/>
            </a:lvl5pPr>
            <a:lvl6pPr marL="2325091" indent="0">
              <a:buNone/>
              <a:defRPr sz="1600" b="1"/>
            </a:lvl6pPr>
            <a:lvl7pPr marL="2790109" indent="0">
              <a:buNone/>
              <a:defRPr sz="1600" b="1"/>
            </a:lvl7pPr>
            <a:lvl8pPr marL="3255127" indent="0">
              <a:buNone/>
              <a:defRPr sz="1600" b="1"/>
            </a:lvl8pPr>
            <a:lvl9pPr marL="372014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1799" y="2232771"/>
            <a:ext cx="4082473" cy="40564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02E0-74EC-415F-AF9E-6FBC0EBBC0F6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AC75-D6B1-4A66-9183-6573E3C17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02E0-74EC-415F-AF9E-6FBC0EBBC0F6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AC75-D6B1-4A66-9183-6573E3C17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02E0-74EC-415F-AF9E-6FBC0EBBC0F6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AC75-D6B1-4A66-9183-6573E3C17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04" y="280319"/>
            <a:ext cx="3038605" cy="119298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049" y="280319"/>
            <a:ext cx="5163222" cy="6008925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804" y="1473304"/>
            <a:ext cx="3038605" cy="4815941"/>
          </a:xfrm>
        </p:spPr>
        <p:txBody>
          <a:bodyPr/>
          <a:lstStyle>
            <a:lvl1pPr marL="0" indent="0">
              <a:buNone/>
              <a:defRPr sz="1400"/>
            </a:lvl1pPr>
            <a:lvl2pPr marL="465018" indent="0">
              <a:buNone/>
              <a:defRPr sz="1200"/>
            </a:lvl2pPr>
            <a:lvl3pPr marL="930036" indent="0">
              <a:buNone/>
              <a:defRPr sz="1000"/>
            </a:lvl3pPr>
            <a:lvl4pPr marL="1395054" indent="0">
              <a:buNone/>
              <a:defRPr sz="900"/>
            </a:lvl4pPr>
            <a:lvl5pPr marL="1860072" indent="0">
              <a:buNone/>
              <a:defRPr sz="900"/>
            </a:lvl5pPr>
            <a:lvl6pPr marL="2325091" indent="0">
              <a:buNone/>
              <a:defRPr sz="900"/>
            </a:lvl6pPr>
            <a:lvl7pPr marL="2790109" indent="0">
              <a:buNone/>
              <a:defRPr sz="900"/>
            </a:lvl7pPr>
            <a:lvl8pPr marL="3255127" indent="0">
              <a:buNone/>
              <a:defRPr sz="900"/>
            </a:lvl8pPr>
            <a:lvl9pPr marL="372014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02E0-74EC-415F-AF9E-6FBC0EBBC0F6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AC75-D6B1-4A66-9183-6573E3C17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0335" y="4928394"/>
            <a:ext cx="5541645" cy="5818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10335" y="629087"/>
            <a:ext cx="5541645" cy="4224338"/>
          </a:xfrm>
        </p:spPr>
        <p:txBody>
          <a:bodyPr/>
          <a:lstStyle>
            <a:lvl1pPr marL="0" indent="0">
              <a:buNone/>
              <a:defRPr sz="3300"/>
            </a:lvl1pPr>
            <a:lvl2pPr marL="465018" indent="0">
              <a:buNone/>
              <a:defRPr sz="2800"/>
            </a:lvl2pPr>
            <a:lvl3pPr marL="930036" indent="0">
              <a:buNone/>
              <a:defRPr sz="2400"/>
            </a:lvl3pPr>
            <a:lvl4pPr marL="1395054" indent="0">
              <a:buNone/>
              <a:defRPr sz="2000"/>
            </a:lvl4pPr>
            <a:lvl5pPr marL="1860072" indent="0">
              <a:buNone/>
              <a:defRPr sz="2000"/>
            </a:lvl5pPr>
            <a:lvl6pPr marL="2325091" indent="0">
              <a:buNone/>
              <a:defRPr sz="2000"/>
            </a:lvl6pPr>
            <a:lvl7pPr marL="2790109" indent="0">
              <a:buNone/>
              <a:defRPr sz="2000"/>
            </a:lvl7pPr>
            <a:lvl8pPr marL="3255127" indent="0">
              <a:buNone/>
              <a:defRPr sz="2000"/>
            </a:lvl8pPr>
            <a:lvl9pPr marL="3720145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0335" y="5510219"/>
            <a:ext cx="5541645" cy="826288"/>
          </a:xfrm>
        </p:spPr>
        <p:txBody>
          <a:bodyPr/>
          <a:lstStyle>
            <a:lvl1pPr marL="0" indent="0">
              <a:buNone/>
              <a:defRPr sz="1400"/>
            </a:lvl1pPr>
            <a:lvl2pPr marL="465018" indent="0">
              <a:buNone/>
              <a:defRPr sz="1200"/>
            </a:lvl2pPr>
            <a:lvl3pPr marL="930036" indent="0">
              <a:buNone/>
              <a:defRPr sz="1000"/>
            </a:lvl3pPr>
            <a:lvl4pPr marL="1395054" indent="0">
              <a:buNone/>
              <a:defRPr sz="900"/>
            </a:lvl4pPr>
            <a:lvl5pPr marL="1860072" indent="0">
              <a:buNone/>
              <a:defRPr sz="900"/>
            </a:lvl5pPr>
            <a:lvl6pPr marL="2325091" indent="0">
              <a:buNone/>
              <a:defRPr sz="900"/>
            </a:lvl6pPr>
            <a:lvl7pPr marL="2790109" indent="0">
              <a:buNone/>
              <a:defRPr sz="900"/>
            </a:lvl7pPr>
            <a:lvl8pPr marL="3255127" indent="0">
              <a:buNone/>
              <a:defRPr sz="900"/>
            </a:lvl8pPr>
            <a:lvl9pPr marL="372014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02E0-74EC-415F-AF9E-6FBC0EBBC0F6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AC75-D6B1-4A66-9183-6573E3C17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1804" y="281949"/>
            <a:ext cx="8312468" cy="1173427"/>
          </a:xfrm>
          <a:prstGeom prst="rect">
            <a:avLst/>
          </a:prstGeom>
        </p:spPr>
        <p:txBody>
          <a:bodyPr vert="horz" lIns="93004" tIns="46502" rIns="93004" bIns="4650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1804" y="1642799"/>
            <a:ext cx="8312468" cy="4646446"/>
          </a:xfrm>
          <a:prstGeom prst="rect">
            <a:avLst/>
          </a:prstGeom>
        </p:spPr>
        <p:txBody>
          <a:bodyPr vert="horz" lIns="93004" tIns="46502" rIns="93004" bIns="4650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1804" y="6525559"/>
            <a:ext cx="2155084" cy="374845"/>
          </a:xfrm>
          <a:prstGeom prst="rect">
            <a:avLst/>
          </a:prstGeom>
        </p:spPr>
        <p:txBody>
          <a:bodyPr vert="horz" lIns="93004" tIns="46502" rIns="93004" bIns="4650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902E0-74EC-415F-AF9E-6FBC0EBBC0F6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55659" y="6525559"/>
            <a:ext cx="2924757" cy="374845"/>
          </a:xfrm>
          <a:prstGeom prst="rect">
            <a:avLst/>
          </a:prstGeom>
        </p:spPr>
        <p:txBody>
          <a:bodyPr vert="horz" lIns="93004" tIns="46502" rIns="93004" bIns="4650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9187" y="6525559"/>
            <a:ext cx="2155084" cy="374845"/>
          </a:xfrm>
          <a:prstGeom prst="rect">
            <a:avLst/>
          </a:prstGeom>
        </p:spPr>
        <p:txBody>
          <a:bodyPr vert="horz" lIns="93004" tIns="46502" rIns="93004" bIns="4650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4AC75-D6B1-4A66-9183-6573E3C17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30036" rtl="0" eaLnBrk="1" latinLnBrk="0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8764" indent="-348764" algn="l" defTabSz="930036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55654" indent="-290636" algn="l" defTabSz="93003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62545" indent="-232509" algn="l" defTabSz="93003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27563" indent="-232509" algn="l" defTabSz="930036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2582" indent="-232509" algn="l" defTabSz="930036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7600" indent="-232509" algn="l" defTabSz="93003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2618" indent="-232509" algn="l" defTabSz="93003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7636" indent="-232509" algn="l" defTabSz="93003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52654" indent="-232509" algn="l" defTabSz="93003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00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5018" algn="l" defTabSz="9300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0036" algn="l" defTabSz="9300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5054" algn="l" defTabSz="9300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0072" algn="l" defTabSz="9300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25091" algn="l" defTabSz="9300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0109" algn="l" defTabSz="9300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55127" algn="l" defTabSz="9300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20145" algn="l" defTabSz="9300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SECT. 1 – GET TO KNOW YOURSELF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804" y="1234281"/>
            <a:ext cx="8312468" cy="5638800"/>
          </a:xfrm>
        </p:spPr>
        <p:txBody>
          <a:bodyPr>
            <a:normAutofit fontScale="92500"/>
          </a:bodyPr>
          <a:lstStyle/>
          <a:p>
            <a:r>
              <a:rPr lang="en-US" u="sng" dirty="0" smtClean="0"/>
              <a:t>Personality</a:t>
            </a:r>
            <a:r>
              <a:rPr lang="en-US" dirty="0" smtClean="0"/>
              <a:t> is the blend of qualities that defines you as an individual based on what you think, feel, and believe.</a:t>
            </a:r>
          </a:p>
          <a:p>
            <a:endParaRPr lang="en-US" u="sng" dirty="0"/>
          </a:p>
          <a:p>
            <a:pPr lvl="2"/>
            <a:r>
              <a:rPr lang="en-US" u="sng" dirty="0" smtClean="0"/>
              <a:t>REALISTIC</a:t>
            </a:r>
            <a:r>
              <a:rPr lang="en-US" dirty="0" smtClean="0"/>
              <a:t>: people that always want to know what is going on around them-  truth seekers</a:t>
            </a:r>
          </a:p>
          <a:p>
            <a:pPr lvl="2"/>
            <a:r>
              <a:rPr lang="en-US" u="sng" dirty="0" smtClean="0"/>
              <a:t>INVESTIGATIVE</a:t>
            </a:r>
            <a:r>
              <a:rPr lang="en-US" dirty="0" smtClean="0"/>
              <a:t>: people that like to know WHY things happen</a:t>
            </a:r>
          </a:p>
          <a:p>
            <a:pPr lvl="2"/>
            <a:r>
              <a:rPr lang="en-US" u="sng" dirty="0" smtClean="0"/>
              <a:t>CREATIVE</a:t>
            </a:r>
            <a:r>
              <a:rPr lang="en-US" dirty="0" smtClean="0"/>
              <a:t>: people that like to be involved in free, unrestricted activities.</a:t>
            </a:r>
          </a:p>
          <a:p>
            <a:pPr lvl="2"/>
            <a:r>
              <a:rPr lang="en-US" u="sng" dirty="0" smtClean="0"/>
              <a:t>SOCIAL:</a:t>
            </a:r>
            <a:r>
              <a:rPr lang="en-US" dirty="0" smtClean="0"/>
              <a:t> people that like to work with other people – they prefer group activities</a:t>
            </a:r>
          </a:p>
          <a:p>
            <a:pPr lvl="2"/>
            <a:r>
              <a:rPr lang="en-US" u="sng" dirty="0" smtClean="0"/>
              <a:t>ENTERPRISING</a:t>
            </a:r>
            <a:r>
              <a:rPr lang="en-US" dirty="0" smtClean="0"/>
              <a:t>: people that like to lead and direct others in achieving a goal.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03437" y="2682081"/>
            <a:ext cx="407098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PERSONALITY TYPES</a:t>
            </a:r>
            <a:endParaRPr lang="en-US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aaablogs.uoregon.edu/carlos33emory/files/2012/02/stock-photo-11532245-life-valu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1837" y="2910681"/>
            <a:ext cx="4454525" cy="395128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 values: standard to live by</a:t>
            </a:r>
          </a:p>
          <a:p>
            <a:r>
              <a:rPr lang="en-US" dirty="0" smtClean="0"/>
              <a:t>Work values: principles that are most important to you in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your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blogcdn.com/www.luxist.com/media/2011/02/mon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4237" y="319881"/>
            <a:ext cx="4038600" cy="310603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and work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sz="3600" b="1" u="sng" dirty="0"/>
              <a:t>Income and </a:t>
            </a:r>
            <a:r>
              <a:rPr lang="en-US" sz="3600" b="1" u="sng" dirty="0" smtClean="0"/>
              <a:t>wealth </a:t>
            </a:r>
            <a:r>
              <a:rPr lang="en-US" sz="3600" b="1" dirty="0" smtClean="0"/>
              <a:t>– how important is wealth?</a:t>
            </a:r>
          </a:p>
          <a:p>
            <a:pPr>
              <a:buNone/>
              <a:defRPr/>
            </a:pPr>
            <a:endParaRPr lang="en-US" sz="3600" b="1" dirty="0"/>
          </a:p>
          <a:p>
            <a:pPr>
              <a:defRPr/>
            </a:pPr>
            <a:r>
              <a:rPr lang="en-US" sz="3600" b="1" u="sng" dirty="0" smtClean="0"/>
              <a:t>Security</a:t>
            </a:r>
            <a:r>
              <a:rPr lang="en-US" sz="3600" b="1" dirty="0" smtClean="0"/>
              <a:t> – is job security important to you?</a:t>
            </a:r>
          </a:p>
          <a:p>
            <a:pPr>
              <a:buNone/>
              <a:defRPr/>
            </a:pPr>
            <a:endParaRPr lang="en-US" sz="3600" b="1" dirty="0"/>
          </a:p>
          <a:p>
            <a:pPr>
              <a:defRPr/>
            </a:pPr>
            <a:r>
              <a:rPr lang="en-US" sz="3600" b="1" u="sng" dirty="0" smtClean="0"/>
              <a:t>Independence</a:t>
            </a:r>
            <a:r>
              <a:rPr lang="en-US" sz="3600" b="1" dirty="0" smtClean="0"/>
              <a:t> – do you want to have to follow company rules?</a:t>
            </a:r>
            <a:endParaRPr lang="en-US" sz="3600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http://healthcarerecognition.com/wp-content/uploads/2011/03/employee-recognition-succ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4999037" cy="342727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and work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b="1" u="sng" dirty="0"/>
              <a:t>Physical risk</a:t>
            </a:r>
            <a:r>
              <a:rPr lang="en-US" sz="3200" b="1" dirty="0"/>
              <a:t>: are you willing to get risky in your job? Adventurous</a:t>
            </a:r>
            <a:r>
              <a:rPr lang="en-US" sz="3200" b="1" dirty="0" smtClean="0"/>
              <a:t>?</a:t>
            </a:r>
          </a:p>
          <a:p>
            <a:pPr>
              <a:buNone/>
              <a:defRPr/>
            </a:pPr>
            <a:endParaRPr lang="en-US" sz="3200" b="1" dirty="0"/>
          </a:p>
          <a:p>
            <a:pPr>
              <a:defRPr/>
            </a:pPr>
            <a:r>
              <a:rPr lang="en-US" sz="3200" b="1" u="sng" dirty="0"/>
              <a:t>Recognition</a:t>
            </a:r>
            <a:r>
              <a:rPr lang="en-US" sz="3200" b="1" dirty="0"/>
              <a:t>: how important is gaining other people’s respect?</a:t>
            </a:r>
          </a:p>
          <a:p>
            <a:endParaRPr lang="en-US" dirty="0"/>
          </a:p>
        </p:txBody>
      </p:sp>
      <p:pic>
        <p:nvPicPr>
          <p:cNvPr id="21506" name="Picture 2" descr="http://mlblogssuttonplace.files.wordpress.com/2008/03/stuntm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2837" y="3825081"/>
            <a:ext cx="4114800" cy="3014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215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2150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t3.gstatic.com/images?q=tbn:ANd9GcTxNbKqAFRHQIUeAkHX_RxnQ9pvJdSDLpVqleD864WZ5iEh_J7L2Owwi-g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65637" y="1767681"/>
            <a:ext cx="4191000" cy="343108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and work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804" y="1642799"/>
            <a:ext cx="7966233" cy="4646446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sz="3600" b="1" u="sng" dirty="0" smtClean="0"/>
              <a:t>Creativity: </a:t>
            </a:r>
            <a:r>
              <a:rPr lang="en-US" sz="3600" b="1" dirty="0" smtClean="0"/>
              <a:t>how important is creating new ideas?</a:t>
            </a:r>
          </a:p>
          <a:p>
            <a:pPr>
              <a:buNone/>
              <a:defRPr/>
            </a:pPr>
            <a:endParaRPr lang="en-US" sz="3600" b="1" u="sng" dirty="0"/>
          </a:p>
          <a:p>
            <a:pPr>
              <a:defRPr/>
            </a:pPr>
            <a:r>
              <a:rPr lang="en-US" sz="3600" b="1" u="sng" dirty="0"/>
              <a:t>Personal </a:t>
            </a:r>
            <a:r>
              <a:rPr lang="en-US" sz="3600" b="1" u="sng" dirty="0" smtClean="0"/>
              <a:t>growth: </a:t>
            </a:r>
            <a:r>
              <a:rPr lang="en-US" sz="3600" b="1" dirty="0" smtClean="0"/>
              <a:t>do you want a job that allows you to growth educationally?</a:t>
            </a:r>
          </a:p>
          <a:p>
            <a:pPr>
              <a:buNone/>
              <a:defRPr/>
            </a:pPr>
            <a:endParaRPr lang="en-US" sz="3600" b="1" u="sng" dirty="0"/>
          </a:p>
          <a:p>
            <a:pPr>
              <a:defRPr/>
            </a:pPr>
            <a:r>
              <a:rPr lang="en-US" sz="3600" b="1" u="sng" dirty="0"/>
              <a:t>Family </a:t>
            </a:r>
            <a:r>
              <a:rPr lang="en-US" sz="3600" b="1" dirty="0" smtClean="0"/>
              <a:t>: how important is time with your family?</a:t>
            </a:r>
            <a:endParaRPr lang="en-US" sz="3600" b="1" u="sng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and work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b="1" u="sng" dirty="0"/>
              <a:t>Community:</a:t>
            </a:r>
            <a:r>
              <a:rPr lang="en-US" sz="3200" b="1" dirty="0"/>
              <a:t> how important is you time in your community</a:t>
            </a:r>
            <a:r>
              <a:rPr lang="en-US" sz="3200" b="1" dirty="0" smtClean="0"/>
              <a:t>?</a:t>
            </a:r>
          </a:p>
          <a:p>
            <a:pPr>
              <a:buNone/>
              <a:defRPr/>
            </a:pPr>
            <a:endParaRPr lang="en-US" sz="3200" b="1" u="sng" dirty="0"/>
          </a:p>
          <a:p>
            <a:pPr>
              <a:defRPr/>
            </a:pPr>
            <a:r>
              <a:rPr lang="en-US" sz="3200" b="1" u="sng" dirty="0"/>
              <a:t>Location:</a:t>
            </a:r>
            <a:r>
              <a:rPr lang="en-US" sz="3200" b="1" i="1" dirty="0"/>
              <a:t> </a:t>
            </a:r>
            <a:r>
              <a:rPr lang="en-US" sz="3200" b="1" dirty="0"/>
              <a:t>how important is the place where you live?</a:t>
            </a:r>
            <a:endParaRPr lang="en-US" sz="3200" b="1" u="sng" dirty="0"/>
          </a:p>
          <a:p>
            <a:pPr>
              <a:buNone/>
            </a:pPr>
            <a:endParaRPr lang="en-US" dirty="0"/>
          </a:p>
        </p:txBody>
      </p:sp>
      <p:pic>
        <p:nvPicPr>
          <p:cNvPr id="22530" name="Picture 2" descr="http://sitemaker.umich.edu/mitchellyellin.356/files/communi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6637" y="3790956"/>
            <a:ext cx="4191000" cy="3249607"/>
          </a:xfrm>
          <a:prstGeom prst="rect">
            <a:avLst/>
          </a:prstGeom>
          <a:noFill/>
        </p:spPr>
      </p:pic>
      <p:pic>
        <p:nvPicPr>
          <p:cNvPr id="22534" name="Picture 6" descr="http://img.icbdr.com/images/aboutus/map_officeLocationFull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637" y="3901281"/>
            <a:ext cx="4389437" cy="29675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get a job at age 18, and work 40 hours a week until you are 67 (average retirement age) you will work 100,000 hours!!!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60437" y="3444081"/>
            <a:ext cx="67818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FIND SOMETHING YOU LOVE TO DO!!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INTERESTS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 things that are interesting to you now, as a teenager, understand what makes you happy!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Take out a sheet of paper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Divide it into 3 sections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On the left side write 30 ACTIVITIES that you do in a week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In the middle write </a:t>
            </a:r>
            <a:r>
              <a:rPr lang="en-US" dirty="0" smtClean="0">
                <a:solidFill>
                  <a:srgbClr val="FF0000"/>
                </a:solidFill>
              </a:rPr>
              <a:t>whether </a:t>
            </a:r>
            <a:r>
              <a:rPr lang="en-US" dirty="0" smtClean="0">
                <a:solidFill>
                  <a:srgbClr val="FF0000"/>
                </a:solidFill>
              </a:rPr>
              <a:t>you </a:t>
            </a:r>
            <a:r>
              <a:rPr lang="en-US" dirty="0" smtClean="0">
                <a:solidFill>
                  <a:srgbClr val="FF0000"/>
                </a:solidFill>
              </a:rPr>
              <a:t>think </a:t>
            </a:r>
            <a:r>
              <a:rPr lang="en-US" dirty="0" smtClean="0">
                <a:solidFill>
                  <a:srgbClr val="FF0000"/>
                </a:solidFill>
              </a:rPr>
              <a:t>that activity is WORK OR PLAY?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On the right side, write what job you believe would work for this activity.</a:t>
            </a:r>
            <a:endParaRPr lang="en-US" dirty="0">
              <a:solidFill>
                <a:srgbClr val="FF0000"/>
              </a:solidFill>
            </a:endParaRP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WHAT DOES THIS SAY ABOUT YOU?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7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804" y="1642799"/>
            <a:ext cx="8312468" cy="5001682"/>
          </a:xfrm>
        </p:spPr>
        <p:txBody>
          <a:bodyPr>
            <a:normAutofit fontScale="92500"/>
          </a:bodyPr>
          <a:lstStyle/>
          <a:p>
            <a:r>
              <a:rPr lang="en-US" u="sng" dirty="0" smtClean="0"/>
              <a:t>Aptitude</a:t>
            </a:r>
            <a:r>
              <a:rPr lang="en-US" dirty="0" smtClean="0"/>
              <a:t> is a natural talent for learning certain skills.</a:t>
            </a:r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 lvl="2"/>
            <a:r>
              <a:rPr lang="en-US" u="sng" dirty="0" smtClean="0"/>
              <a:t>VERBAL APTITUDE:</a:t>
            </a:r>
            <a:r>
              <a:rPr lang="en-US" dirty="0" smtClean="0"/>
              <a:t> the ability to write clear and interesting.</a:t>
            </a:r>
          </a:p>
          <a:p>
            <a:pPr lvl="2"/>
            <a:r>
              <a:rPr lang="en-US" u="sng" dirty="0" smtClean="0"/>
              <a:t>NUMERICAL APTITUDE</a:t>
            </a:r>
            <a:r>
              <a:rPr lang="en-US" dirty="0" smtClean="0"/>
              <a:t>: ability to work with numbers quickly and accurately</a:t>
            </a:r>
          </a:p>
          <a:p>
            <a:pPr lvl="2"/>
            <a:r>
              <a:rPr lang="en-US" u="sng" dirty="0" smtClean="0"/>
              <a:t>SPATIAL APTITUTDE </a:t>
            </a:r>
            <a:r>
              <a:rPr lang="en-US" dirty="0" smtClean="0"/>
              <a:t>: ability to “see” what something will look </a:t>
            </a:r>
            <a:r>
              <a:rPr lang="en-US" smtClean="0"/>
              <a:t>like </a:t>
            </a:r>
            <a:r>
              <a:rPr lang="en-US" smtClean="0"/>
              <a:t>from a  </a:t>
            </a:r>
            <a:r>
              <a:rPr lang="en-US" dirty="0" smtClean="0"/>
              <a:t>verbal description or photograph</a:t>
            </a:r>
          </a:p>
          <a:p>
            <a:pPr lvl="2"/>
            <a:r>
              <a:rPr lang="en-US" u="sng" dirty="0" smtClean="0"/>
              <a:t>MANUAL DEXTERITY:</a:t>
            </a:r>
            <a:r>
              <a:rPr lang="en-US" dirty="0"/>
              <a:t> </a:t>
            </a:r>
            <a:r>
              <a:rPr lang="en-US" dirty="0" smtClean="0"/>
              <a:t>ability to fix things and build things and to do other physical work</a:t>
            </a:r>
          </a:p>
          <a:p>
            <a:pPr lvl="2"/>
            <a:r>
              <a:rPr lang="en-US" u="sng" dirty="0" smtClean="0"/>
              <a:t>PHYSICAL COORDINATION: </a:t>
            </a:r>
            <a:r>
              <a:rPr lang="en-US" dirty="0" smtClean="0"/>
              <a:t>the ability to execute precise muscle movements - sports</a:t>
            </a: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1837" y="2453481"/>
            <a:ext cx="64007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Common aptitudes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</TotalTime>
  <Words>386</Words>
  <Application>Microsoft Office PowerPoint</Application>
  <PresentationFormat>Custom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CH. 4</vt:lpstr>
      <vt:lpstr>VALUES </vt:lpstr>
      <vt:lpstr>Life and work values</vt:lpstr>
      <vt:lpstr>Life and work values</vt:lpstr>
      <vt:lpstr>Life and work values</vt:lpstr>
      <vt:lpstr>Life and work values</vt:lpstr>
      <vt:lpstr>INTERESTS </vt:lpstr>
      <vt:lpstr>PERSONAL INTERESTS</vt:lpstr>
      <vt:lpstr>Aptitude</vt:lpstr>
      <vt:lpstr>PERSONALITY</vt:lpstr>
    </vt:vector>
  </TitlesOfParts>
  <Company>lchs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4</dc:title>
  <dc:creator>jcaruso</dc:creator>
  <cp:lastModifiedBy>jcaruso</cp:lastModifiedBy>
  <cp:revision>7</cp:revision>
  <dcterms:created xsi:type="dcterms:W3CDTF">2012-09-25T19:06:19Z</dcterms:created>
  <dcterms:modified xsi:type="dcterms:W3CDTF">2012-09-27T13:31:28Z</dcterms:modified>
</cp:coreProperties>
</file>