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2350-487C-403F-9418-86A194ACC346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D0C50-EC1B-47CB-9846-445E57DD3D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2350-487C-403F-9418-86A194ACC346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D0C50-EC1B-47CB-9846-445E57DD3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2350-487C-403F-9418-86A194ACC346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D0C50-EC1B-47CB-9846-445E57DD3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2350-487C-403F-9418-86A194ACC346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D0C50-EC1B-47CB-9846-445E57DD3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2350-487C-403F-9418-86A194ACC346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EFD0C50-EC1B-47CB-9846-445E57DD3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2350-487C-403F-9418-86A194ACC346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D0C50-EC1B-47CB-9846-445E57DD3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2350-487C-403F-9418-86A194ACC346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D0C50-EC1B-47CB-9846-445E57DD3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2350-487C-403F-9418-86A194ACC346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D0C50-EC1B-47CB-9846-445E57DD3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2350-487C-403F-9418-86A194ACC346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D0C50-EC1B-47CB-9846-445E57DD3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2350-487C-403F-9418-86A194ACC346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D0C50-EC1B-47CB-9846-445E57DD3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52350-487C-403F-9418-86A194ACC346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D0C50-EC1B-47CB-9846-445E57DD3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0352350-487C-403F-9418-86A194ACC346}" type="datetimeFigureOut">
              <a:rPr lang="en-US" smtClean="0"/>
              <a:pPr/>
              <a:t>8/20/2012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EFD0C50-EC1B-47CB-9846-445E57DD3D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Decisions, decisions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Weigh your options!</a:t>
            </a:r>
          </a:p>
          <a:p>
            <a:r>
              <a:rPr lang="en-US" dirty="0" smtClean="0"/>
              <a:t>Opportunity cost :</a:t>
            </a:r>
          </a:p>
          <a:p>
            <a:pPr lvl="1"/>
            <a:r>
              <a:rPr lang="en-US" dirty="0" smtClean="0"/>
              <a:t>You could buy a pair of real nice shoes for $100  or  a pair for $50 and still have money to go out to eat or go to movie with friends.</a:t>
            </a:r>
          </a:p>
          <a:p>
            <a:pPr lvl="1"/>
            <a:r>
              <a:rPr lang="en-US" dirty="0" smtClean="0"/>
              <a:t>Always factor your opportunity cost!!</a:t>
            </a:r>
            <a:endParaRPr lang="en-US" dirty="0"/>
          </a:p>
        </p:txBody>
      </p:sp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your choice, confidently!</a:t>
            </a:r>
          </a:p>
          <a:p>
            <a:endParaRPr lang="en-US" dirty="0"/>
          </a:p>
        </p:txBody>
      </p:sp>
      <p:pic>
        <p:nvPicPr>
          <p:cNvPr id="22530" name="Picture 2" descr="http://www.jordanshoestang.com/pic/jordan-1-shoes-26----7238-512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133600"/>
            <a:ext cx="5672761" cy="3762375"/>
          </a:xfrm>
          <a:prstGeom prst="rect">
            <a:avLst/>
          </a:prstGeom>
          <a:noFill/>
        </p:spPr>
      </p:pic>
      <p:pic>
        <p:nvPicPr>
          <p:cNvPr id="22532" name="Picture 4" descr="http://t1.gstatic.com/images?q=tbn:ANd9GcQSmTgnZbRylRD8a6_B7S8Bv8ioSGE6hsebHq0K2x4dHdlMt6OGN9ATItdm9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657600"/>
            <a:ext cx="3586015" cy="2686051"/>
          </a:xfrm>
          <a:prstGeom prst="rect">
            <a:avLst/>
          </a:prstGeom>
          <a:noFill/>
        </p:spPr>
      </p:pic>
    </p:spTree>
  </p:cSld>
  <p:clrMapOvr>
    <a:masterClrMapping/>
  </p:clrMapOvr>
  <p:transition>
    <p:spli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Examine your choice, did you make the right decision?</a:t>
            </a:r>
          </a:p>
          <a:p>
            <a:r>
              <a:rPr lang="en-US" dirty="0" smtClean="0"/>
              <a:t>Learn from your purchases</a:t>
            </a:r>
          </a:p>
          <a:p>
            <a:pPr lvl="2"/>
            <a:r>
              <a:rPr lang="en-US" dirty="0" smtClean="0"/>
              <a:t>Did all of your friends go out the next day and you didn’t have the money?</a:t>
            </a:r>
          </a:p>
          <a:p>
            <a:pPr lvl="6"/>
            <a:r>
              <a:rPr lang="en-US" dirty="0" smtClean="0"/>
              <a:t>Or</a:t>
            </a:r>
          </a:p>
          <a:p>
            <a:pPr lvl="2"/>
            <a:r>
              <a:rPr lang="en-US" dirty="0" smtClean="0"/>
              <a:t>Were your new shoes the hit of the school?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DO THE QUESTIONS ON </a:t>
            </a:r>
            <a:r>
              <a:rPr lang="en-US" u="sng" dirty="0" smtClean="0">
                <a:solidFill>
                  <a:srgbClr val="FF0000"/>
                </a:solidFill>
              </a:rPr>
              <a:t>PAGE 15 #1-9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GOALS</a:t>
            </a:r>
            <a:endParaRPr lang="en-US" sz="3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Goals are the most important thing to have in your life!!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LIST </a:t>
            </a:r>
            <a:r>
              <a:rPr lang="en-US" sz="2000" dirty="0" smtClean="0"/>
              <a:t>5 </a:t>
            </a:r>
            <a:r>
              <a:rPr lang="en-US" sz="2000" dirty="0" smtClean="0"/>
              <a:t>GOALS YOU HAVE FOR YOU </a:t>
            </a:r>
            <a:r>
              <a:rPr lang="en-US" sz="2000" dirty="0" smtClean="0"/>
              <a:t>LIFE</a:t>
            </a:r>
          </a:p>
          <a:p>
            <a:r>
              <a:rPr lang="en-US" sz="2000" dirty="0" smtClean="0"/>
              <a:t>We will go over these goals again at the end of the semester…are they </a:t>
            </a:r>
            <a:r>
              <a:rPr lang="en-US" sz="2000" dirty="0" err="1" smtClean="0"/>
              <a:t>goning</a:t>
            </a:r>
            <a:r>
              <a:rPr lang="en-US" sz="2000" dirty="0" smtClean="0"/>
              <a:t> be the same?</a:t>
            </a:r>
            <a:endParaRPr lang="en-US" sz="2000" dirty="0" smtClean="0"/>
          </a:p>
          <a:p>
            <a:pPr lvl="1">
              <a:buFontTx/>
              <a:buChar char="-"/>
            </a:pPr>
            <a:r>
              <a:rPr lang="en-US" sz="1800" dirty="0" smtClean="0"/>
              <a:t>Money</a:t>
            </a:r>
          </a:p>
          <a:p>
            <a:pPr lvl="1">
              <a:buFontTx/>
              <a:buChar char="-"/>
            </a:pPr>
            <a:r>
              <a:rPr lang="en-US" sz="1800" dirty="0" smtClean="0"/>
              <a:t>Family</a:t>
            </a:r>
          </a:p>
          <a:p>
            <a:pPr lvl="1">
              <a:buFontTx/>
              <a:buChar char="-"/>
            </a:pPr>
            <a:r>
              <a:rPr lang="en-US" sz="1800" dirty="0" smtClean="0"/>
              <a:t>Professionally</a:t>
            </a:r>
          </a:p>
          <a:p>
            <a:endParaRPr lang="en-US" sz="2000" dirty="0" smtClean="0"/>
          </a:p>
          <a:p>
            <a:r>
              <a:rPr lang="en-US" dirty="0" smtClean="0"/>
              <a:t>To accomplish your goals, you must distinguish between your Needs and your Wants</a:t>
            </a:r>
            <a:endParaRPr lang="en-US" dirty="0"/>
          </a:p>
        </p:txBody>
      </p:sp>
      <p:pic>
        <p:nvPicPr>
          <p:cNvPr id="1026" name="Picture 2" descr="C:\Documents and Settings\jcaruso\Local Settings\Temporary Internet Files\Content.IE5\O83CM9WT\MP900387511[1]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2209800"/>
            <a:ext cx="2609088" cy="3657600"/>
          </a:xfrm>
          <a:prstGeom prst="rect">
            <a:avLst/>
          </a:prstGeom>
          <a:noFill/>
        </p:spPr>
      </p:pic>
      <p:pic>
        <p:nvPicPr>
          <p:cNvPr id="1029" name="Picture 5" descr="C:\Documents and Settings\jcaruso\Local Settings\Temporary Internet Files\Content.IE5\4FHHK5G4\MP900427817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3657600"/>
            <a:ext cx="2819400" cy="2819400"/>
          </a:xfrm>
          <a:prstGeom prst="rect">
            <a:avLst/>
          </a:prstGeom>
          <a:noFill/>
        </p:spPr>
      </p:pic>
      <p:pic>
        <p:nvPicPr>
          <p:cNvPr id="1030" name="Picture 6" descr="C:\Documents and Settings\jcaruso\Local Settings\Temporary Internet Files\Content.IE5\4FHHK5G4\MC90008363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609600"/>
            <a:ext cx="1780337" cy="182605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Values are things that are important to you!</a:t>
            </a:r>
          </a:p>
          <a:p>
            <a:pPr lvl="1"/>
            <a:r>
              <a:rPr lang="en-US" dirty="0" smtClean="0"/>
              <a:t>Family</a:t>
            </a:r>
          </a:p>
          <a:p>
            <a:pPr lvl="1"/>
            <a:r>
              <a:rPr lang="en-US" dirty="0" smtClean="0"/>
              <a:t>Religion</a:t>
            </a:r>
          </a:p>
          <a:p>
            <a:pPr lvl="1"/>
            <a:r>
              <a:rPr lang="en-US" dirty="0" smtClean="0"/>
              <a:t>Career</a:t>
            </a:r>
          </a:p>
          <a:p>
            <a:pPr lvl="1"/>
            <a:r>
              <a:rPr lang="en-US" dirty="0" smtClean="0"/>
              <a:t>Finances</a:t>
            </a:r>
          </a:p>
          <a:p>
            <a:pPr lvl="1"/>
            <a:endParaRPr lang="en-US" dirty="0" smtClean="0"/>
          </a:p>
          <a:p>
            <a:r>
              <a:rPr lang="en-US" sz="1500" dirty="0" smtClean="0"/>
              <a:t>Write down your top 5 values</a:t>
            </a:r>
          </a:p>
          <a:p>
            <a:pPr lvl="2">
              <a:buNone/>
            </a:pPr>
            <a:r>
              <a:rPr lang="en-US" sz="1500" dirty="0" smtClean="0"/>
              <a:t> lets see how close we all are!</a:t>
            </a:r>
            <a:endParaRPr lang="en-US" sz="1500" dirty="0"/>
          </a:p>
        </p:txBody>
      </p:sp>
      <p:sp>
        <p:nvSpPr>
          <p:cNvPr id="16388" name="AutoShape 4" descr="data:image/jpeg;base64,/9j/4AAQSkZJRgABAQAAAQABAAD/2wCEAAkGBggQERUUExIWFRMWFx8aFhgXGBocHRkcIRgaGxsaHxoYHTAiISEmJB4eHy8sJCcqMTI4HSc9ODAqNSYrLCkBCQoKDgwOGQ4OGjQkHiQ0NDU0LDQsLCwvNSwsKiwsKjQsLSwsLiwsLCwsLC8sLCwsLCwsLDQsNDEsLCwsLCosKf/AABEIAFQASQMBIgACEQEDEQH/xAAbAAABBQEBAAAAAAAAAAAAAAAGAAMEBQcCAf/EADwQAAIBAgUBBQQFCwUAAAAAAAECEQADBAUSITEGEyJBUWEycYGhFJGx0fAHFRYjM0JScoKSwUNTYtLx/8QAGgEAAgMBAQAAAAAAAAAAAAAAAgMAAQQFBv/EACgRAAICAQMBBwUAAAAAAAAAAAABAhEDEiExBAUTMkFRYdEUInGhsf/aAAwDAQACEQMRAD8AGeoMwGKvkoAtlO5ZQCAqDiAOJ9o++mrdnavLNoCnSxkKASxMKAJLE8AAbk1ypScnZ7fHCOGCiuERcwxliwkt8AOSfHf/ADUfAZ/hbhgg2z4Enun+rzo8wvRmHwnZX8ZZS/fuXVt27LONFoEEljsQzCJbwHhRblud5RcsLqtor9kHZFtEos2zdA1aNMFd9/OnLGtO/JxsvaE+9uHh/pkRxVo/vrPow3roMD5b1r1vLelb4VTZwrPcti5oKW9WkgHynx/zxUTFfk86YIlcPokf6TukjzhWj5UPdoZHtPfeP7MwQbxVZcWLhFaLm/5MsE6/qcTiLTDiWDr8dg3zoAx+U5hgr4TE97V+zujh/SfP0NRQpDPrYZJKNUd5fikt3rbt7KMNX8vB+W9Gv5oy78GgO4ktp8+KZ1Yjyb+5qfhyqCpmXruieeanF15FqGAo5/J1lNpJxDj9a4i3I/ZofL/k3J8hA86AMOousiqJDmT/ACjn/A+utT6eTSomssdjR12bUtCLPO8lw9+5ZvXHXTYJJR0VlYEaTM7zxHI9K9x2S3xYxyi8qnESQxWBaTs1twYO4Cqd9oqU2IIKgIWDNDEkQoiZ39YEetVPUue21YYdkJt3bbC6dwVQjcqRPC6jxyIp6ZxqKf8ANlztr91TauAW7ly0izrcNh0sJCMIAGmJkzq2pzD4O3h1y22uu3cuMpuK2o7W8O2uVfZTwNor3D5e6JdFjHK999JJJ7NgJ7zlZIJiIIUDbzqbllvGP9IN8Ao50qJB41W2IgmJULMRvOwqNlpFBlOf3kRGv3C63Vu3dW5C20cKm07bHwBmRvNLPsNYx2HKBgwbvWnHgw9kj7DSzrp5Ba02WYEWktIrHYIl0XCNRBILbb7+6qXBXmS+9vU+m2gGnlQdpJJEkkliD4jkAiq90GvRgrhLrG8gIhhsw8iNjV79FFQ7mHtnG3Li+zGo/wAx2P2TUnt39PrpOTnY9H0Um8eqXmSehsDqa6/qFH1aj8zWlYDDkAbUNdEYMLh7e3td8/1bj5RRvhrYouWcHJK2yMgxAuEaR2YUQ2qSWkyCI4iKquqVua7cwLao7XdajSUELpBiZOvjUOORVzicDiDbuqjlnfVo1GAsiAAQDAHI2PxoVXDdQYZGCL2qupkjvlSLYQQoaJLnVsNwu4piQlsZtDILm4drV9UB7ykqoISIkngaQYadz41zct4+ylp7ZLIYVFnuw2xLIDIICgnmC7eRqRisThUScRhgsDQ7KSLh02wzcAA95lHjJPpUrI1wqrdRWM9q5IaAeY2HMCCsxuQajIiJmd3Tx4H5etCOcZxGo+PAouzZDB/EVm3U6kA+lVFWw5OkUJzfFK5dGjw9CPIirD9MMX/s2v7T99VVixqgeZq4+jj+EU6elcob0qzNPROkbFlb2LarqZVBIVZMbnYAe+r7uOhAJhgRKmDuOQR9tUeXWdawRtHj7vxvUlOnMqXvEQAN5YgehJnw8NxWeIqQs+yy7dwhtKHuOo7hLAMTxJ4BIBJ38qiZTZz7ColvsZtqoEAK0u90s5GngqCRv3fHbYVJ19OEhFxaqQRAXEDkbiJY/Krn6Ji0Udnd4UiHUGdxBkbiBt60xC2C2O6oxepC6qtrTcZkZZBVWItkh4IMqdp5K7GYpvLXwRxDOiP3U0qILCGu954PeWXLbeAUkmiHH3MYbbJiLAuqdjoAaV22KNv6/wDlVWXDLbdw9kCrXEDaTOy6naQD7MljInxGwqMiG8fbYqZEH3z86zPrS0yqfU1p+Y4pQCay/re8SKqHKGT8LB/LSu7HhRJpr8/X/wCFa4vvotKn7zd5vd4D6/sqH2ZrQop22DLNPGlCDr1/L+DeDneHwuHF293BAGkd5ix/cAHJoFzDOMfnOLt2FJS0zQichRyXYD2mgE+XgKohi8Zcuftm1sXcgEqEYiDJJEDSN4nYAb16tjF4dluJ2iDcW3jQTtBiDI2PvoIwURUp6jZen8hyTBELbFoXOC7shuE/Hj3ACiLEYGxeUC6mry5BHuYGR51lnTfRGVXMPbvX7rNcvFhbRCBLBWIUsQTqOk/ZUHKMfmgNtLd+6pYhUAuNCkmACDsN/CKGvcuws6jzDNsouIy3GxGFc7LdMlSNyuvkGNwfTcbVP+lZfj7K3V3U/BkbggkbyOKFc+6sxN7C3sNi1/XIQUfTB1q3ssvExIkbH41QdH9TXsJcuKUL2HINwiSbe+kPt4bgGrcbRIyp7hdmRxibe0pIEnlVAieNztPxrPOq7x+dF/UGcXbZF5XF3CsxRwAJRpK6lI8JG4NA3VLguINVBboPJL7WUjXGJk7mvO9SFe71pMdmhZzkGCZlgFATwpMDzjVMT6eVRcJ07gwLh72pYIM78xBgQfiKVKhitg5Pcm4Cxbs3FuKJZDqXVuJHBP48KsunrVpbzXiodx3hqmAxM6oUjfy8qVKppRVs56sVMRdFxgFZkAbTwY8TM7/dQ02TWt4e4JEGGAkeRgbilSq0kU2zs4M9gbHaP2ZbVHdkHnY6eCd6Yx2RYdyJZ9gPEeXupUqukS3RHHTWF/if61/609+jmE83+sfdSpUSBP/Z"/>
          <p:cNvSpPr>
            <a:spLocks noChangeAspect="1" noChangeArrowheads="1"/>
          </p:cNvSpPr>
          <p:nvPr/>
        </p:nvSpPr>
        <p:spPr bwMode="auto">
          <a:xfrm>
            <a:off x="0" y="-381000"/>
            <a:ext cx="695325" cy="800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0" name="AutoShape 6" descr="data:image/jpeg;base64,/9j/4AAQSkZJRgABAQAAAQABAAD/2wCEAAkGBggQERUUExIWFRMWFx8aFhgXGBocHRkcIRgaGxsaHxoYHTAiISEmJB4eHy8sJCcqMTI4HSc9ODAqNSYrLCkBCQoKDgwOGQ4OGjQkHiQ0NDU0LDQsLCwvNSwsKiwsKjQsLSwsLiwsLCwsLC8sLCwsLCwsLDQsNDEsLCwsLCosKf/AABEIAFQASQMBIgACEQEDEQH/xAAbAAABBQEBAAAAAAAAAAAAAAAGAAMEBQcCAf/EADwQAAIBAgUBBQQFCwUAAAAAAAECEQADBAUSITEGEyJBUWEycYGhFJGx0fAHFRYjM0JScoKSwUNTYtLx/8QAGgEAAgMBAQAAAAAAAAAAAAAAAgMAAQQFBv/EACgRAAICAQMBBwUAAAAAAAAAAAABAhEDEiExBAUTMkFRYdEUInGhsf/aAAwDAQACEQMRAD8AGeoMwGKvkoAtlO5ZQCAqDiAOJ9o++mrdnavLNoCnSxkKASxMKAJLE8AAbk1ypScnZ7fHCOGCiuERcwxliwkt8AOSfHf/ADUfAZ/hbhgg2z4Enun+rzo8wvRmHwnZX8ZZS/fuXVt27LONFoEEljsQzCJbwHhRblud5RcsLqtor9kHZFtEos2zdA1aNMFd9/OnLGtO/JxsvaE+9uHh/pkRxVo/vrPow3roMD5b1r1vLelb4VTZwrPcti5oKW9WkgHynx/zxUTFfk86YIlcPokf6TukjzhWj5UPdoZHtPfeP7MwQbxVZcWLhFaLm/5MsE6/qcTiLTDiWDr8dg3zoAx+U5hgr4TE97V+zujh/SfP0NRQpDPrYZJKNUd5fikt3rbt7KMNX8vB+W9Gv5oy78GgO4ktp8+KZ1Yjyb+5qfhyqCpmXruieeanF15FqGAo5/J1lNpJxDj9a4i3I/ZofL/k3J8hA86AMOousiqJDmT/ACjn/A+utT6eTSomssdjR12bUtCLPO8lw9+5ZvXHXTYJJR0VlYEaTM7zxHI9K9x2S3xYxyi8qnESQxWBaTs1twYO4Cqd9oqU2IIKgIWDNDEkQoiZ39YEetVPUue21YYdkJt3bbC6dwVQjcqRPC6jxyIp6ZxqKf8ANlztr91TauAW7ly0izrcNh0sJCMIAGmJkzq2pzD4O3h1y22uu3cuMpuK2o7W8O2uVfZTwNor3D5e6JdFjHK999JJJ7NgJ7zlZIJiIIUDbzqbllvGP9IN8Ao50qJB41W2IgmJULMRvOwqNlpFBlOf3kRGv3C63Vu3dW5C20cKm07bHwBmRvNLPsNYx2HKBgwbvWnHgw9kj7DSzrp5Ba02WYEWktIrHYIl0XCNRBILbb7+6qXBXmS+9vU+m2gGnlQdpJJEkkliD4jkAiq90GvRgrhLrG8gIhhsw8iNjV79FFQ7mHtnG3Li+zGo/wAx2P2TUnt39PrpOTnY9H0Um8eqXmSehsDqa6/qFH1aj8zWlYDDkAbUNdEYMLh7e3td8/1bj5RRvhrYouWcHJK2yMgxAuEaR2YUQ2qSWkyCI4iKquqVua7cwLao7XdajSUELpBiZOvjUOORVzicDiDbuqjlnfVo1GAsiAAQDAHI2PxoVXDdQYZGCL2qupkjvlSLYQQoaJLnVsNwu4piQlsZtDILm4drV9UB7ykqoISIkngaQYadz41zct4+ylp7ZLIYVFnuw2xLIDIICgnmC7eRqRisThUScRhgsDQ7KSLh02wzcAA95lHjJPpUrI1wqrdRWM9q5IaAeY2HMCCsxuQajIiJmd3Tx4H5etCOcZxGo+PAouzZDB/EVm3U6kA+lVFWw5OkUJzfFK5dGjw9CPIirD9MMX/s2v7T99VVixqgeZq4+jj+EU6elcob0qzNPROkbFlb2LarqZVBIVZMbnYAe+r7uOhAJhgRKmDuOQR9tUeXWdawRtHj7vxvUlOnMqXvEQAN5YgehJnw8NxWeIqQs+yy7dwhtKHuOo7hLAMTxJ4BIBJ38qiZTZz7ColvsZtqoEAK0u90s5GngqCRv3fHbYVJ19OEhFxaqQRAXEDkbiJY/Krn6Ji0Udnd4UiHUGdxBkbiBt60xC2C2O6oxepC6qtrTcZkZZBVWItkh4IMqdp5K7GYpvLXwRxDOiP3U0qILCGu954PeWXLbeAUkmiHH3MYbbJiLAuqdjoAaV22KNv6/wDlVWXDLbdw9kCrXEDaTOy6naQD7MljInxGwqMiG8fbYqZEH3z86zPrS0yqfU1p+Y4pQCay/re8SKqHKGT8LB/LSu7HhRJpr8/X/wCFa4vvotKn7zd5vd4D6/sqH2ZrQop22DLNPGlCDr1/L+DeDneHwuHF293BAGkd5ix/cAHJoFzDOMfnOLt2FJS0zQichRyXYD2mgE+XgKohi8Zcuftm1sXcgEqEYiDJJEDSN4nYAb16tjF4dluJ2iDcW3jQTtBiDI2PvoIwURUp6jZen8hyTBELbFoXOC7shuE/Hj3ACiLEYGxeUC6mry5BHuYGR51lnTfRGVXMPbvX7rNcvFhbRCBLBWIUsQTqOk/ZUHKMfmgNtLd+6pYhUAuNCkmACDsN/CKGvcuws6jzDNsouIy3GxGFc7LdMlSNyuvkGNwfTcbVP+lZfj7K3V3U/BkbggkbyOKFc+6sxN7C3sNi1/XIQUfTB1q3ssvExIkbH41QdH9TXsJcuKUL2HINwiSbe+kPt4bgGrcbRIyp7hdmRxibe0pIEnlVAieNztPxrPOq7x+dF/UGcXbZF5XF3CsxRwAJRpK6lI8JG4NA3VLguINVBboPJL7WUjXGJk7mvO9SFe71pMdmhZzkGCZlgFATwpMDzjVMT6eVRcJ07gwLh72pYIM78xBgQfiKVKhitg5Pcm4Cxbs3FuKJZDqXVuJHBP48KsunrVpbzXiodx3hqmAxM6oUjfy8qVKppRVs56sVMRdFxgFZkAbTwY8TM7/dQ02TWt4e4JEGGAkeRgbilSq0kU2zs4M9gbHaP2ZbVHdkHnY6eCd6Yx2RYdyJZ9gPEeXupUqukS3RHHTWF/if61/609+jmE83+sfdSpUSBP/Z"/>
          <p:cNvSpPr>
            <a:spLocks noChangeAspect="1" noChangeArrowheads="1"/>
          </p:cNvSpPr>
          <p:nvPr/>
        </p:nvSpPr>
        <p:spPr bwMode="auto">
          <a:xfrm>
            <a:off x="0" y="-381000"/>
            <a:ext cx="695325" cy="8001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92" name="Picture 8" descr="http://1.bp.blogspot.com/_Q3JYqnUG8io/TNOoq1PTSGI/AAAAAAAAAh4/zJIRHKJP5-0/s1600/Josh+Hamilt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2514599"/>
            <a:ext cx="3962400" cy="376428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467600" cy="102235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NEEDS &amp; WANTS</a:t>
            </a:r>
            <a:endParaRPr lang="en-US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Needs – things you cannot live without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food, water, 	shelter, clothing</a:t>
            </a:r>
          </a:p>
          <a:p>
            <a:pPr lvl="1">
              <a:buFont typeface="Arial" pitchFamily="34" charset="0"/>
              <a:buChar char="•"/>
            </a:pPr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 Wants – things you would live to have but can live without</a:t>
            </a:r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endParaRPr lang="en-US" sz="1800" dirty="0"/>
          </a:p>
        </p:txBody>
      </p:sp>
      <p:pic>
        <p:nvPicPr>
          <p:cNvPr id="1026" name="Picture 2" descr="http://www.teachersclubhouse.com/images/sampleimages/Needs_Wants_PowerPoi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676400"/>
            <a:ext cx="4953000" cy="3714751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Opportunity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what you are willing to give up in order to get what you want or need.</a:t>
            </a:r>
          </a:p>
          <a:p>
            <a:pPr lvl="2"/>
            <a:r>
              <a:rPr lang="en-US" dirty="0" smtClean="0"/>
              <a:t>Ex; you are willing to give up part of your paycheck for gas for your car, because you either want or need to drive.</a:t>
            </a:r>
          </a:p>
          <a:p>
            <a:pPr lvl="2"/>
            <a:r>
              <a:rPr lang="en-US" dirty="0" smtClean="0"/>
              <a:t>Ex: You are willing to give up a watching a movie with your friends because you have to work.</a:t>
            </a:r>
          </a:p>
          <a:p>
            <a:pPr lvl="3"/>
            <a:r>
              <a:rPr lang="en-US" dirty="0" smtClean="0"/>
              <a:t>(because if you don’t work you don’t make money, if you don’t make money, you don’t go out with your friends!)</a:t>
            </a:r>
          </a:p>
          <a:p>
            <a:pPr lvl="3"/>
            <a:r>
              <a:rPr lang="en-US" dirty="0" smtClean="0">
                <a:solidFill>
                  <a:srgbClr val="FFFF00"/>
                </a:solidFill>
              </a:rPr>
              <a:t>The average teenager spends 4 hours a day on the internet, what could you be doing instead… what opportunity costs result from your use of the internet?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 want to buy a new set of golf clubs.  I have the following options:</a:t>
            </a:r>
          </a:p>
          <a:p>
            <a:endParaRPr lang="en-US" dirty="0" smtClean="0"/>
          </a:p>
          <a:p>
            <a:pPr marL="1042416" lvl="1" indent="-457200">
              <a:buFont typeface="+mj-lt"/>
              <a:buAutoNum type="arabicPeriod"/>
            </a:pPr>
            <a:r>
              <a:rPr lang="en-US" dirty="0" smtClean="0"/>
              <a:t>Should I buy new or used ones?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US" dirty="0" smtClean="0"/>
              <a:t>Where do I buy them from?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US" dirty="0" smtClean="0"/>
              <a:t>What kind of clubs do I need?</a:t>
            </a:r>
          </a:p>
          <a:p>
            <a:pPr marL="1042416" lvl="1" indent="-457200">
              <a:buFont typeface="+mj-lt"/>
              <a:buAutoNum type="arabicPeriod"/>
            </a:pPr>
            <a:r>
              <a:rPr lang="en-US" dirty="0" smtClean="0"/>
              <a:t>Do they have to be brand name?</a:t>
            </a:r>
          </a:p>
          <a:p>
            <a:pPr marL="1042416" lvl="1" indent="-457200">
              <a:buFont typeface="+mj-lt"/>
              <a:buAutoNum type="arabicPeriod"/>
            </a:pPr>
            <a:endParaRPr lang="en-US" dirty="0" smtClean="0"/>
          </a:p>
          <a:p>
            <a:pPr marL="1042416" lvl="1" indent="-457200"/>
            <a:r>
              <a:rPr lang="en-US" dirty="0" smtClean="0"/>
              <a:t>After considering all of my options, I have to make a decision.  At a later date, I will evaluate my decision to make sure it was a right one.</a:t>
            </a:r>
          </a:p>
          <a:p>
            <a:pPr marL="1042416" lvl="1" indent="-457200"/>
            <a:r>
              <a:rPr lang="en-US" dirty="0" smtClean="0"/>
              <a:t>Have you ever made a bad decision after weighing your options?</a:t>
            </a:r>
          </a:p>
          <a:p>
            <a:pPr marL="1527048" lvl="3" indent="-457200"/>
            <a:r>
              <a:rPr lang="en-US" dirty="0" smtClean="0">
                <a:solidFill>
                  <a:srgbClr val="FFFF00"/>
                </a:solidFill>
              </a:rPr>
              <a:t>Lets do the Decision, Decision worksheet together </a:t>
            </a:r>
            <a:r>
              <a:rPr lang="en-US" dirty="0" err="1" smtClean="0">
                <a:solidFill>
                  <a:srgbClr val="FFFF00"/>
                </a:solidFill>
              </a:rPr>
              <a:t>DealA,B,C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 steps in a decision making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Font typeface="+mj-lt"/>
              <a:buAutoNum type="arabicPeriod"/>
            </a:pPr>
            <a:r>
              <a:rPr lang="en-US" dirty="0" smtClean="0"/>
              <a:t>SPECIFY - Identify the problem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SEARCH - List the alternatives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SIFT - Determine the pros and cons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SELECT - Make the best decision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 smtClean="0"/>
              <a:t>STUDY - valuate your decision</a:t>
            </a:r>
            <a:endParaRPr lang="en-US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this a need or a want?</a:t>
            </a:r>
          </a:p>
          <a:p>
            <a:r>
              <a:rPr lang="en-US" dirty="0" smtClean="0"/>
              <a:t>Goals?</a:t>
            </a:r>
          </a:p>
          <a:p>
            <a:pPr lvl="1"/>
            <a:r>
              <a:rPr lang="en-US" dirty="0" smtClean="0"/>
              <a:t>Is this necessary, or do you have other plans for you money?</a:t>
            </a:r>
          </a:p>
          <a:p>
            <a:r>
              <a:rPr lang="en-US" dirty="0" smtClean="0"/>
              <a:t>Values – is this an impulse buy?</a:t>
            </a:r>
            <a:endParaRPr lang="en-US" dirty="0"/>
          </a:p>
        </p:txBody>
      </p:sp>
    </p:spTree>
  </p:cSld>
  <p:clrMapOvr>
    <a:masterClrMapping/>
  </p:clrMapOvr>
  <p:transition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 your search!</a:t>
            </a:r>
          </a:p>
          <a:p>
            <a:r>
              <a:rPr lang="en-US" dirty="0" smtClean="0"/>
              <a:t>Make sure you get the best deal, and do not buy on Impulse</a:t>
            </a:r>
          </a:p>
          <a:p>
            <a:pPr lvl="2"/>
            <a:r>
              <a:rPr lang="en-US" dirty="0" smtClean="0"/>
              <a:t>Impulse buying leads to debt and credit card trouble</a:t>
            </a:r>
            <a:endParaRPr lang="en-US" dirty="0"/>
          </a:p>
        </p:txBody>
      </p:sp>
      <p:pic>
        <p:nvPicPr>
          <p:cNvPr id="1026" name="Picture 2" descr="http://4.bp.blogspot.com/-Kxd_ZarA5Uk/TOSW7_c0RuI/AAAAAAAAAas/Rak5iEDsipU/s1600/credit-card-deb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657600"/>
            <a:ext cx="4259792" cy="3067050"/>
          </a:xfrm>
          <a:prstGeom prst="rect">
            <a:avLst/>
          </a:prstGeom>
          <a:noFill/>
        </p:spPr>
      </p:pic>
    </p:spTree>
  </p:cSld>
  <p:clrMapOvr>
    <a:masterClrMapping/>
  </p:clrMapOvr>
  <p:transition>
    <p:diamond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334</TotalTime>
  <Words>535</Words>
  <Application>Microsoft Office PowerPoint</Application>
  <PresentationFormat>On-screen Show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Apex</vt:lpstr>
      <vt:lpstr>Decisions, decisions</vt:lpstr>
      <vt:lpstr>GOALS</vt:lpstr>
      <vt:lpstr>values</vt:lpstr>
      <vt:lpstr>NEEDS &amp; WANTS</vt:lpstr>
      <vt:lpstr>Opportunity cost</vt:lpstr>
      <vt:lpstr>Example #1</vt:lpstr>
      <vt:lpstr>5 steps in a decision making process</vt:lpstr>
      <vt:lpstr>SPECIFY</vt:lpstr>
      <vt:lpstr>Search</vt:lpstr>
      <vt:lpstr>SIFT</vt:lpstr>
      <vt:lpstr>SELECT</vt:lpstr>
      <vt:lpstr>STUDY </vt:lpstr>
    </vt:vector>
  </TitlesOfParts>
  <Company>lchs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Decisions, decisions</dc:title>
  <dc:creator>jcaruso</dc:creator>
  <cp:lastModifiedBy>jcaruso</cp:lastModifiedBy>
  <cp:revision>26</cp:revision>
  <dcterms:created xsi:type="dcterms:W3CDTF">2012-07-27T16:22:53Z</dcterms:created>
  <dcterms:modified xsi:type="dcterms:W3CDTF">2012-08-20T14:43:39Z</dcterms:modified>
</cp:coreProperties>
</file>