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42"/>
  </p:handoutMasterIdLst>
  <p:sldIdLst>
    <p:sldId id="256" r:id="rId2"/>
    <p:sldId id="293" r:id="rId3"/>
    <p:sldId id="294" r:id="rId4"/>
    <p:sldId id="295" r:id="rId5"/>
    <p:sldId id="296" r:id="rId6"/>
    <p:sldId id="279" r:id="rId7"/>
    <p:sldId id="282" r:id="rId8"/>
    <p:sldId id="265" r:id="rId9"/>
    <p:sldId id="292" r:id="rId10"/>
    <p:sldId id="283" r:id="rId11"/>
    <p:sldId id="275" r:id="rId12"/>
    <p:sldId id="284" r:id="rId13"/>
    <p:sldId id="285" r:id="rId14"/>
    <p:sldId id="291" r:id="rId15"/>
    <p:sldId id="297" r:id="rId16"/>
    <p:sldId id="277" r:id="rId17"/>
    <p:sldId id="305" r:id="rId18"/>
    <p:sldId id="306" r:id="rId19"/>
    <p:sldId id="298" r:id="rId20"/>
    <p:sldId id="300" r:id="rId21"/>
    <p:sldId id="304" r:id="rId22"/>
    <p:sldId id="299" r:id="rId23"/>
    <p:sldId id="301" r:id="rId24"/>
    <p:sldId id="302" r:id="rId25"/>
    <p:sldId id="303" r:id="rId26"/>
    <p:sldId id="257" r:id="rId27"/>
    <p:sldId id="258" r:id="rId28"/>
    <p:sldId id="259" r:id="rId29"/>
    <p:sldId id="260" r:id="rId30"/>
    <p:sldId id="261" r:id="rId31"/>
    <p:sldId id="262" r:id="rId32"/>
    <p:sldId id="267" r:id="rId33"/>
    <p:sldId id="266" r:id="rId34"/>
    <p:sldId id="273" r:id="rId35"/>
    <p:sldId id="268" r:id="rId36"/>
    <p:sldId id="269" r:id="rId37"/>
    <p:sldId id="270" r:id="rId38"/>
    <p:sldId id="286" r:id="rId39"/>
    <p:sldId id="287" r:id="rId40"/>
    <p:sldId id="276" r:id="rId4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45F02C2-B233-49F6-BAB5-C8CC8B59B44A}" type="datetimeFigureOut">
              <a:rPr lang="en-US" smtClean="0"/>
              <a:t>8/21/2019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C3FC16D-5B7A-4F3B-8044-BBC6B027675B}" type="slidenum">
              <a:rPr lang="en-US" smtClean="0"/>
              <a:t>‹#›</a:t>
            </a:fld>
            <a:endParaRPr lang="en-US"/>
          </a:p>
        </p:txBody>
      </p:sp>
    </p:spTree>
    <p:extLst>
      <p:ext uri="{BB962C8B-B14F-4D97-AF65-F5344CB8AC3E}">
        <p14:creationId xmlns:p14="http://schemas.microsoft.com/office/powerpoint/2010/main" val="28319797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843C5B-2764-4E68-A087-2A8427C304D7}"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FC09D-CB96-4628-B49F-8AD24B34284C}" type="slidenum">
              <a:rPr lang="en-US" smtClean="0"/>
              <a:t>‹#›</a:t>
            </a:fld>
            <a:endParaRPr lang="en-US"/>
          </a:p>
        </p:txBody>
      </p:sp>
    </p:spTree>
    <p:extLst>
      <p:ext uri="{BB962C8B-B14F-4D97-AF65-F5344CB8AC3E}">
        <p14:creationId xmlns:p14="http://schemas.microsoft.com/office/powerpoint/2010/main" val="395504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43C5B-2764-4E68-A087-2A8427C304D7}"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FC09D-CB96-4628-B49F-8AD24B34284C}" type="slidenum">
              <a:rPr lang="en-US" smtClean="0"/>
              <a:t>‹#›</a:t>
            </a:fld>
            <a:endParaRPr lang="en-US"/>
          </a:p>
        </p:txBody>
      </p:sp>
    </p:spTree>
    <p:extLst>
      <p:ext uri="{BB962C8B-B14F-4D97-AF65-F5344CB8AC3E}">
        <p14:creationId xmlns:p14="http://schemas.microsoft.com/office/powerpoint/2010/main" val="107489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43C5B-2764-4E68-A087-2A8427C304D7}"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FC09D-CB96-4628-B49F-8AD24B34284C}" type="slidenum">
              <a:rPr lang="en-US" smtClean="0"/>
              <a:t>‹#›</a:t>
            </a:fld>
            <a:endParaRPr lang="en-US"/>
          </a:p>
        </p:txBody>
      </p:sp>
    </p:spTree>
    <p:extLst>
      <p:ext uri="{BB962C8B-B14F-4D97-AF65-F5344CB8AC3E}">
        <p14:creationId xmlns:p14="http://schemas.microsoft.com/office/powerpoint/2010/main" val="2992116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843C5B-2764-4E68-A087-2A8427C304D7}"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FC09D-CB96-4628-B49F-8AD24B34284C}" type="slidenum">
              <a:rPr lang="en-US" smtClean="0"/>
              <a:t>‹#›</a:t>
            </a:fld>
            <a:endParaRPr lang="en-US"/>
          </a:p>
        </p:txBody>
      </p:sp>
    </p:spTree>
    <p:extLst>
      <p:ext uri="{BB962C8B-B14F-4D97-AF65-F5344CB8AC3E}">
        <p14:creationId xmlns:p14="http://schemas.microsoft.com/office/powerpoint/2010/main" val="468548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843C5B-2764-4E68-A087-2A8427C304D7}" type="datetimeFigureOut">
              <a:rPr lang="en-US" smtClean="0"/>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FC09D-CB96-4628-B49F-8AD24B34284C}" type="slidenum">
              <a:rPr lang="en-US" smtClean="0"/>
              <a:t>‹#›</a:t>
            </a:fld>
            <a:endParaRPr lang="en-US"/>
          </a:p>
        </p:txBody>
      </p:sp>
    </p:spTree>
    <p:extLst>
      <p:ext uri="{BB962C8B-B14F-4D97-AF65-F5344CB8AC3E}">
        <p14:creationId xmlns:p14="http://schemas.microsoft.com/office/powerpoint/2010/main" val="2642284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843C5B-2764-4E68-A087-2A8427C304D7}"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FC09D-CB96-4628-B49F-8AD24B34284C}" type="slidenum">
              <a:rPr lang="en-US" smtClean="0"/>
              <a:t>‹#›</a:t>
            </a:fld>
            <a:endParaRPr lang="en-US"/>
          </a:p>
        </p:txBody>
      </p:sp>
    </p:spTree>
    <p:extLst>
      <p:ext uri="{BB962C8B-B14F-4D97-AF65-F5344CB8AC3E}">
        <p14:creationId xmlns:p14="http://schemas.microsoft.com/office/powerpoint/2010/main" val="1382814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843C5B-2764-4E68-A087-2A8427C304D7}" type="datetimeFigureOut">
              <a:rPr lang="en-US" smtClean="0"/>
              <a:t>8/21/2019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6FC09D-CB96-4628-B49F-8AD24B34284C}" type="slidenum">
              <a:rPr lang="en-US" smtClean="0"/>
              <a:t>‹#›</a:t>
            </a:fld>
            <a:endParaRPr lang="en-US"/>
          </a:p>
        </p:txBody>
      </p:sp>
    </p:spTree>
    <p:extLst>
      <p:ext uri="{BB962C8B-B14F-4D97-AF65-F5344CB8AC3E}">
        <p14:creationId xmlns:p14="http://schemas.microsoft.com/office/powerpoint/2010/main" val="11086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843C5B-2764-4E68-A087-2A8427C304D7}" type="datetimeFigureOut">
              <a:rPr lang="en-US" smtClean="0"/>
              <a:t>8/21/2019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6FC09D-CB96-4628-B49F-8AD24B34284C}" type="slidenum">
              <a:rPr lang="en-US" smtClean="0"/>
              <a:t>‹#›</a:t>
            </a:fld>
            <a:endParaRPr lang="en-US"/>
          </a:p>
        </p:txBody>
      </p:sp>
    </p:spTree>
    <p:extLst>
      <p:ext uri="{BB962C8B-B14F-4D97-AF65-F5344CB8AC3E}">
        <p14:creationId xmlns:p14="http://schemas.microsoft.com/office/powerpoint/2010/main" val="323568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43C5B-2764-4E68-A087-2A8427C304D7}" type="datetimeFigureOut">
              <a:rPr lang="en-US" smtClean="0"/>
              <a:t>8/21/2019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6FC09D-CB96-4628-B49F-8AD24B34284C}" type="slidenum">
              <a:rPr lang="en-US" smtClean="0"/>
              <a:t>‹#›</a:t>
            </a:fld>
            <a:endParaRPr lang="en-US"/>
          </a:p>
        </p:txBody>
      </p:sp>
    </p:spTree>
    <p:extLst>
      <p:ext uri="{BB962C8B-B14F-4D97-AF65-F5344CB8AC3E}">
        <p14:creationId xmlns:p14="http://schemas.microsoft.com/office/powerpoint/2010/main" val="2575950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43C5B-2764-4E68-A087-2A8427C304D7}"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FC09D-CB96-4628-B49F-8AD24B34284C}" type="slidenum">
              <a:rPr lang="en-US" smtClean="0"/>
              <a:t>‹#›</a:t>
            </a:fld>
            <a:endParaRPr lang="en-US"/>
          </a:p>
        </p:txBody>
      </p:sp>
    </p:spTree>
    <p:extLst>
      <p:ext uri="{BB962C8B-B14F-4D97-AF65-F5344CB8AC3E}">
        <p14:creationId xmlns:p14="http://schemas.microsoft.com/office/powerpoint/2010/main" val="701487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843C5B-2764-4E68-A087-2A8427C304D7}" type="datetimeFigureOut">
              <a:rPr lang="en-US" smtClean="0"/>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FC09D-CB96-4628-B49F-8AD24B34284C}" type="slidenum">
              <a:rPr lang="en-US" smtClean="0"/>
              <a:t>‹#›</a:t>
            </a:fld>
            <a:endParaRPr lang="en-US"/>
          </a:p>
        </p:txBody>
      </p:sp>
    </p:spTree>
    <p:extLst>
      <p:ext uri="{BB962C8B-B14F-4D97-AF65-F5344CB8AC3E}">
        <p14:creationId xmlns:p14="http://schemas.microsoft.com/office/powerpoint/2010/main" val="3115544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43C5B-2764-4E68-A087-2A8427C304D7}" type="datetimeFigureOut">
              <a:rPr lang="en-US" smtClean="0"/>
              <a:t>8/21/2019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FC09D-CB96-4628-B49F-8AD24B34284C}" type="slidenum">
              <a:rPr lang="en-US" smtClean="0"/>
              <a:t>‹#›</a:t>
            </a:fld>
            <a:endParaRPr lang="en-US"/>
          </a:p>
        </p:txBody>
      </p:sp>
    </p:spTree>
    <p:extLst>
      <p:ext uri="{BB962C8B-B14F-4D97-AF65-F5344CB8AC3E}">
        <p14:creationId xmlns:p14="http://schemas.microsoft.com/office/powerpoint/2010/main" val="213984300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7.xml"/><Relationship Id="rId1" Type="http://schemas.openxmlformats.org/officeDocument/2006/relationships/video" Target="https://www.youtube.com/embed/ck7Jt9kCzMk" TargetMode="Externa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upload.wikimedia.org/wikipedia/commons/2/2a/CodeOfHammurabi.jpg" TargetMode="External"/><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law.cornell.edu/uscode/text" TargetMode="External"/><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hyperlink" Target="https://www.municode.com/library/il/peoria/codes/code_of_ordinances" TargetMode="External"/><Relationship Id="rId4" Type="http://schemas.openxmlformats.org/officeDocument/2006/relationships/hyperlink" Target="http://www.ilga.gov/legislation/ilcs/ilcs.asp"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662214" y="268514"/>
            <a:ext cx="7734300" cy="55245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INTRODUCTION TO LAW - </a:t>
            </a:r>
          </a:p>
          <a:p>
            <a:endPar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571500" indent="-571500">
              <a:buFont typeface="+mj-lt"/>
              <a:buAutoNum type="romanUcPeriod"/>
            </a:pP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WHAT IS LAW?</a:t>
            </a:r>
          </a:p>
          <a:p>
            <a:pPr marL="571500" indent="-571500">
              <a:buFont typeface="+mj-lt"/>
              <a:buAutoNum type="romanUcPeriod"/>
            </a:pP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LAWS AND VALUES</a:t>
            </a:r>
          </a:p>
          <a:p>
            <a:pPr marL="571500" indent="-571500">
              <a:buFont typeface="+mj-lt"/>
              <a:buAutoNum type="romanUcPeriod"/>
            </a:pP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KINDS OF LAWS</a:t>
            </a:r>
          </a:p>
          <a:p>
            <a:pPr marL="571500" indent="-571500">
              <a:buFont typeface="+mj-lt"/>
              <a:buAutoNum type="romanUcPeriod"/>
            </a:pP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CONSTITUTIONAL FRAMEWORK</a:t>
            </a:r>
          </a:p>
          <a:p>
            <a:pPr marL="571500" indent="-571500">
              <a:buFont typeface="+mj-lt"/>
              <a:buAutoNum type="romanUcPeriod"/>
            </a:pP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CRIMES IN AMERICA</a:t>
            </a:r>
          </a:p>
          <a:p>
            <a:pPr marL="571500" indent="-571500" algn="ctr">
              <a:buFont typeface="Wingdings" panose="05000000000000000000" pitchFamily="2" charset="2"/>
              <a:buChar char="Ø"/>
            </a:pPr>
            <a:endParaRPr lang="en-US" sz="2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930542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solidFill>
            <a:schemeClr val="bg1"/>
          </a:solidFill>
          <a:extLst/>
        </p:spPr>
      </p:pic>
      <p:sp>
        <p:nvSpPr>
          <p:cNvPr id="6" name="Rectangle 3"/>
          <p:cNvSpPr txBox="1">
            <a:spLocks noChangeArrowheads="1"/>
          </p:cNvSpPr>
          <p:nvPr/>
        </p:nvSpPr>
        <p:spPr>
          <a:xfrm>
            <a:off x="290340" y="2260458"/>
            <a:ext cx="8732635" cy="4121150"/>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3000" b="1" dirty="0" smtClean="0">
                <a:latin typeface="Bell Gothic Std Light" panose="020B0606020203020204" pitchFamily="34" charset="0"/>
              </a:rPr>
              <a:t>A </a:t>
            </a:r>
            <a:r>
              <a:rPr lang="en-US" sz="3000" b="1" u="sng" dirty="0" smtClean="0">
                <a:latin typeface="Bell Gothic Std Light" panose="020B0606020203020204" pitchFamily="34" charset="0"/>
              </a:rPr>
              <a:t>Civil Action</a:t>
            </a:r>
            <a:r>
              <a:rPr lang="en-US" sz="3000" b="1" dirty="0" smtClean="0">
                <a:latin typeface="Bell Gothic Std Light" panose="020B0606020203020204" pitchFamily="34" charset="0"/>
              </a:rPr>
              <a:t> is a lawsuit that can be brought by a person who feels wronged by another person.</a:t>
            </a:r>
          </a:p>
          <a:p>
            <a:pPr marL="0" indent="0">
              <a:buNone/>
            </a:pPr>
            <a:endParaRPr lang="en-US" sz="3000" b="1" dirty="0" smtClean="0">
              <a:latin typeface="Bell Gothic Std Light" panose="020B0606020203020204" pitchFamily="34" charset="0"/>
            </a:endParaRPr>
          </a:p>
          <a:p>
            <a:pPr marL="685800" lvl="2" indent="-457200"/>
            <a:r>
              <a:rPr lang="en-US" sz="2600" b="1" dirty="0">
                <a:latin typeface="Bell Gothic Std Light" panose="020B0606020203020204" pitchFamily="34" charset="0"/>
              </a:rPr>
              <a:t>Civil laws have penalties that usually require a monetary payment of some kind</a:t>
            </a:r>
          </a:p>
          <a:p>
            <a:pPr marL="685800" lvl="2" indent="-457200"/>
            <a:r>
              <a:rPr lang="en-US" sz="2600" b="1" dirty="0">
                <a:latin typeface="Bell Gothic Std Light" panose="020B0606020203020204" pitchFamily="34" charset="0"/>
              </a:rPr>
              <a:t>Civil laws will be taken care of in civil courtrooms or small claims courts – like judge Judy!</a:t>
            </a:r>
          </a:p>
          <a:p>
            <a:pPr marL="1143000" lvl="3" indent="-457200"/>
            <a:r>
              <a:rPr lang="en-US" sz="2800" b="1" dirty="0" smtClean="0">
                <a:latin typeface="Bell Gothic Std Light" panose="020B0606020203020204" pitchFamily="34" charset="0"/>
              </a:rPr>
              <a:t>examples</a:t>
            </a:r>
            <a:r>
              <a:rPr lang="en-US" sz="2800" b="1" dirty="0">
                <a:latin typeface="Bell Gothic Std Light" panose="020B0606020203020204" pitchFamily="34" charset="0"/>
              </a:rPr>
              <a:t>: Divorce, auto </a:t>
            </a:r>
            <a:r>
              <a:rPr lang="en-US" sz="2800" b="1" dirty="0" smtClean="0">
                <a:latin typeface="Bell Gothic Std Light" panose="020B0606020203020204" pitchFamily="34" charset="0"/>
              </a:rPr>
              <a:t>accident</a:t>
            </a:r>
            <a:r>
              <a:rPr lang="en-US" sz="2800" b="1" dirty="0">
                <a:latin typeface="Bell Gothic Std Light" panose="020B0606020203020204" pitchFamily="34" charset="0"/>
              </a:rPr>
              <a:t>, insurance, 	</a:t>
            </a:r>
            <a:r>
              <a:rPr lang="en-US" sz="2800" b="1" dirty="0" smtClean="0">
                <a:latin typeface="Bell Gothic Std Light" panose="020B0606020203020204" pitchFamily="34" charset="0"/>
              </a:rPr>
              <a:t>contracts</a:t>
            </a:r>
            <a:r>
              <a:rPr lang="en-US" sz="2800" b="1" dirty="0">
                <a:latin typeface="Bell Gothic Std Light" panose="020B0606020203020204" pitchFamily="34" charset="0"/>
              </a:rPr>
              <a:t>, etc…		</a:t>
            </a:r>
          </a:p>
          <a:p>
            <a:pPr marL="228600" lvl="2" indent="0">
              <a:buNone/>
            </a:pPr>
            <a:endParaRPr lang="en-US" sz="3000" b="1" dirty="0">
              <a:latin typeface="Bell Gothic Std Light" panose="020B0606020203020204" pitchFamily="34" charset="0"/>
            </a:endParaRPr>
          </a:p>
          <a:p>
            <a:pPr lvl="1">
              <a:buFont typeface="Wingdings" panose="05000000000000000000" pitchFamily="2" charset="2"/>
              <a:buChar char="Ø"/>
            </a:pPr>
            <a:endParaRPr lang="en-US" sz="2600" b="1" dirty="0" smtClean="0">
              <a:latin typeface="Bell Gothic Std Light" panose="020B0606020203020204" pitchFamily="34" charset="0"/>
            </a:endParaRPr>
          </a:p>
        </p:txBody>
      </p:sp>
      <p:sp>
        <p:nvSpPr>
          <p:cNvPr id="7" name="Rectangle 6"/>
          <p:cNvSpPr/>
          <p:nvPr/>
        </p:nvSpPr>
        <p:spPr>
          <a:xfrm>
            <a:off x="-375771" y="685717"/>
            <a:ext cx="6194109" cy="707886"/>
          </a:xfrm>
          <a:prstGeom prst="rect">
            <a:avLst/>
          </a:prstGeom>
          <a:noFill/>
        </p:spPr>
        <p:txBody>
          <a:bodyPr wrap="square" lIns="91440" tIns="45720" rIns="91440" bIns="45720">
            <a:spAutoFit/>
          </a:bodyPr>
          <a:lstStyle/>
          <a:p>
            <a:pPr algn="ctr"/>
            <a:r>
              <a:rPr lang="en-US" sz="4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2. Civil Law</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8" name="Rectangle 7"/>
          <p:cNvSpPr/>
          <p:nvPr/>
        </p:nvSpPr>
        <p:spPr>
          <a:xfrm>
            <a:off x="290341" y="1440153"/>
            <a:ext cx="11525888" cy="523220"/>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800" b="1" u="sng" dirty="0" smtClean="0">
                <a:latin typeface="Bell Gothic Std Light" panose="020B0606020203020204" pitchFamily="34" charset="0"/>
              </a:rPr>
              <a:t>Civil laws </a:t>
            </a:r>
            <a:r>
              <a:rPr lang="en-US" sz="2800" dirty="0" smtClean="0">
                <a:latin typeface="Bell Gothic Std Light" panose="020B0606020203020204" pitchFamily="34" charset="0"/>
              </a:rPr>
              <a:t>regulate relations between individuals or groups of individuals</a:t>
            </a:r>
            <a:endParaRPr lang="en-US" sz="2800" dirty="0">
              <a:latin typeface="Bell Gothic Std Light" panose="020B0606020203020204" pitchFamily="34" charset="0"/>
            </a:endParaRPr>
          </a:p>
        </p:txBody>
      </p:sp>
      <p:sp>
        <p:nvSpPr>
          <p:cNvPr id="13" name="Title 1"/>
          <p:cNvSpPr txBox="1">
            <a:spLocks/>
          </p:cNvSpPr>
          <p:nvPr/>
        </p:nvSpPr>
        <p:spPr>
          <a:xfrm>
            <a:off x="0" y="-1374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III. Kinds of Laws</a:t>
            </a:r>
            <a:endParaRPr lang="en-US" sz="4000" dirty="0">
              <a:latin typeface="Copperplate Gothic Light" panose="020E0507020206020404" pitchFamily="34" charset="0"/>
            </a:endParaRPr>
          </a:p>
        </p:txBody>
      </p:sp>
    </p:spTree>
    <p:extLst>
      <p:ext uri="{BB962C8B-B14F-4D97-AF65-F5344CB8AC3E}">
        <p14:creationId xmlns:p14="http://schemas.microsoft.com/office/powerpoint/2010/main" val="417149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ssolv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dissolv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dissolve">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txBox="1">
            <a:spLocks noChangeArrowheads="1"/>
          </p:cNvSpPr>
          <p:nvPr/>
        </p:nvSpPr>
        <p:spPr>
          <a:xfrm>
            <a:off x="340393" y="2149368"/>
            <a:ext cx="7848865" cy="4162532"/>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u="sng" dirty="0" smtClean="0">
                <a:latin typeface="Bell Gothic Std Light" panose="020B0606020203020204" pitchFamily="34" charset="0"/>
              </a:rPr>
              <a:t>DEFENDANT</a:t>
            </a:r>
            <a:r>
              <a:rPr lang="en-US" dirty="0" smtClean="0">
                <a:latin typeface="Bell Gothic Std Light" panose="020B0606020203020204" pitchFamily="34" charset="0"/>
              </a:rPr>
              <a:t> – the person </a:t>
            </a:r>
            <a:r>
              <a:rPr lang="en-US" i="1" dirty="0" smtClean="0">
                <a:latin typeface="Bell Gothic Std Light" panose="020B0606020203020204" pitchFamily="34" charset="0"/>
              </a:rPr>
              <a:t>defending </a:t>
            </a:r>
            <a:r>
              <a:rPr lang="en-US" dirty="0" smtClean="0">
                <a:latin typeface="Bell Gothic Std Light" panose="020B0606020203020204" pitchFamily="34" charset="0"/>
              </a:rPr>
              <a:t>himself in the trial. – He is usually defended by a team of lawyers </a:t>
            </a:r>
          </a:p>
          <a:p>
            <a:r>
              <a:rPr lang="en-US" b="1" u="sng" dirty="0" smtClean="0">
                <a:latin typeface="Bell Gothic Std Light" panose="020B0606020203020204" pitchFamily="34" charset="0"/>
              </a:rPr>
              <a:t>PROSECUTION</a:t>
            </a:r>
            <a:r>
              <a:rPr lang="en-US" dirty="0" smtClean="0">
                <a:latin typeface="Bell Gothic Std Light" panose="020B0606020203020204" pitchFamily="34" charset="0"/>
              </a:rPr>
              <a:t> – the team of lawyers appointed by the State the crime was committed in to put the defendant in jail in a </a:t>
            </a:r>
            <a:r>
              <a:rPr lang="en-US" b="1" dirty="0" smtClean="0">
                <a:latin typeface="Bell Gothic Std Light" panose="020B0606020203020204" pitchFamily="34" charset="0"/>
              </a:rPr>
              <a:t>criminal trial!</a:t>
            </a:r>
            <a:endParaRPr lang="en-US" dirty="0" smtClean="0">
              <a:latin typeface="Bell Gothic Std Light" panose="020B0606020203020204" pitchFamily="34" charset="0"/>
            </a:endParaRPr>
          </a:p>
          <a:p>
            <a:r>
              <a:rPr lang="en-US" u="sng" dirty="0" smtClean="0">
                <a:latin typeface="Bell Gothic Std Light" panose="020B0606020203020204" pitchFamily="34" charset="0"/>
              </a:rPr>
              <a:t>PLAINTIFF – </a:t>
            </a:r>
            <a:r>
              <a:rPr lang="en-US" dirty="0" smtClean="0">
                <a:latin typeface="Bell Gothic Std Light" panose="020B0606020203020204" pitchFamily="34" charset="0"/>
              </a:rPr>
              <a:t>The person or company harmed – bringing the lawsuit</a:t>
            </a:r>
          </a:p>
          <a:p>
            <a:pPr marL="228600" lvl="2" indent="0">
              <a:buNone/>
            </a:pPr>
            <a:endParaRPr lang="en-US" sz="3000" b="1" dirty="0" smtClean="0">
              <a:latin typeface="Bell Gothic Std Light" panose="020B0606020203020204" pitchFamily="34" charset="0"/>
            </a:endParaRPr>
          </a:p>
        </p:txBody>
      </p:sp>
      <p:sp>
        <p:nvSpPr>
          <p:cNvPr id="7" name="Rectangle 6"/>
          <p:cNvSpPr/>
          <p:nvPr/>
        </p:nvSpPr>
        <p:spPr>
          <a:xfrm>
            <a:off x="-510988" y="982802"/>
            <a:ext cx="6194109" cy="707886"/>
          </a:xfrm>
          <a:prstGeom prst="rect">
            <a:avLst/>
          </a:prstGeom>
          <a:noFill/>
        </p:spPr>
        <p:txBody>
          <a:bodyPr wrap="square" lIns="91440" tIns="45720" rIns="91440" bIns="45720">
            <a:spAutoFit/>
          </a:bodyPr>
          <a:lstStyle/>
          <a:p>
            <a:pPr algn="ctr"/>
            <a:r>
              <a:rPr lang="en-US" sz="4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1. Criminal Law</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8" name="Title 1"/>
          <p:cNvSpPr txBox="1">
            <a:spLocks/>
          </p:cNvSpPr>
          <p:nvPr/>
        </p:nvSpPr>
        <p:spPr>
          <a:xfrm>
            <a:off x="0" y="-1374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III. Kinds of Laws</a:t>
            </a:r>
            <a:endParaRPr lang="en-US" sz="4000" dirty="0">
              <a:latin typeface="Copperplate Gothic Light" panose="020E0507020206020404" pitchFamily="34" charset="0"/>
            </a:endParaRPr>
          </a:p>
        </p:txBody>
      </p:sp>
    </p:spTree>
    <p:extLst>
      <p:ext uri="{BB962C8B-B14F-4D97-AF65-F5344CB8AC3E}">
        <p14:creationId xmlns:p14="http://schemas.microsoft.com/office/powerpoint/2010/main" val="88950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500"/>
                                        <p:tgtEl>
                                          <p:spTgt spid="6">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txBox="1">
            <a:spLocks noChangeArrowheads="1"/>
          </p:cNvSpPr>
          <p:nvPr/>
        </p:nvSpPr>
        <p:spPr>
          <a:xfrm>
            <a:off x="290340" y="1518643"/>
            <a:ext cx="7164559" cy="5009157"/>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defTabSz="457200">
              <a:lnSpc>
                <a:spcPct val="100000"/>
              </a:lnSpc>
              <a:spcBef>
                <a:spcPct val="20000"/>
              </a:spcBef>
              <a:spcAft>
                <a:spcPts val="600"/>
              </a:spcAft>
              <a:buSzPct val="115000"/>
              <a:buFont typeface="Wingdings" panose="05000000000000000000" pitchFamily="2" charset="2"/>
              <a:buChar char="Ø"/>
            </a:pPr>
            <a:r>
              <a:rPr lang="en-US" sz="3000" b="1" u="sng" dirty="0">
                <a:solidFill>
                  <a:prstClr val="black">
                    <a:lumMod val="85000"/>
                    <a:lumOff val="15000"/>
                  </a:prstClr>
                </a:solidFill>
                <a:latin typeface="Bell Gothic Std Light" panose="020B0606020203020204" pitchFamily="34" charset="0"/>
              </a:rPr>
              <a:t>BURDEN OF PROOF </a:t>
            </a:r>
            <a:r>
              <a:rPr lang="en-US" sz="3000" dirty="0">
                <a:solidFill>
                  <a:prstClr val="black">
                    <a:lumMod val="85000"/>
                    <a:lumOff val="15000"/>
                  </a:prstClr>
                </a:solidFill>
                <a:latin typeface="Bell Gothic Std Light" panose="020B0606020203020204" pitchFamily="34" charset="0"/>
              </a:rPr>
              <a:t>– Someone has the job or task of proving the guilt in a case – this is the </a:t>
            </a:r>
            <a:r>
              <a:rPr lang="en-US" sz="3000" i="1" dirty="0">
                <a:solidFill>
                  <a:prstClr val="black">
                    <a:lumMod val="85000"/>
                    <a:lumOff val="15000"/>
                  </a:prstClr>
                </a:solidFill>
                <a:latin typeface="Bell Gothic Std Light" panose="020B0606020203020204" pitchFamily="34" charset="0"/>
              </a:rPr>
              <a:t>burden of </a:t>
            </a:r>
            <a:r>
              <a:rPr lang="en-US" sz="3000" i="1" dirty="0" smtClean="0">
                <a:solidFill>
                  <a:prstClr val="black">
                    <a:lumMod val="85000"/>
                    <a:lumOff val="15000"/>
                  </a:prstClr>
                </a:solidFill>
                <a:latin typeface="Bell Gothic Std Light" panose="020B0606020203020204" pitchFamily="34" charset="0"/>
              </a:rPr>
              <a:t>proof</a:t>
            </a:r>
          </a:p>
          <a:p>
            <a:pPr lvl="1" defTabSz="457200">
              <a:lnSpc>
                <a:spcPct val="100000"/>
              </a:lnSpc>
              <a:spcBef>
                <a:spcPct val="20000"/>
              </a:spcBef>
              <a:spcAft>
                <a:spcPts val="600"/>
              </a:spcAft>
              <a:buSzPct val="115000"/>
              <a:buFont typeface="Wingdings" panose="05000000000000000000" pitchFamily="2" charset="2"/>
              <a:buChar char="Ø"/>
            </a:pPr>
            <a:r>
              <a:rPr lang="en-US" sz="2800" dirty="0" smtClean="0">
                <a:solidFill>
                  <a:prstClr val="black">
                    <a:lumMod val="85000"/>
                    <a:lumOff val="15000"/>
                  </a:prstClr>
                </a:solidFill>
                <a:latin typeface="Bell Gothic Std Light" panose="020B0606020203020204" pitchFamily="34" charset="0"/>
              </a:rPr>
              <a:t>In </a:t>
            </a:r>
            <a:r>
              <a:rPr lang="en-US" sz="2800" dirty="0">
                <a:solidFill>
                  <a:prstClr val="black">
                    <a:lumMod val="85000"/>
                    <a:lumOff val="15000"/>
                  </a:prstClr>
                </a:solidFill>
                <a:latin typeface="Bell Gothic Std Light" panose="020B0606020203020204" pitchFamily="34" charset="0"/>
              </a:rPr>
              <a:t>a </a:t>
            </a:r>
            <a:r>
              <a:rPr lang="en-US" sz="2800" b="1" dirty="0">
                <a:solidFill>
                  <a:prstClr val="black">
                    <a:lumMod val="85000"/>
                    <a:lumOff val="15000"/>
                  </a:prstClr>
                </a:solidFill>
                <a:latin typeface="Bell Gothic Std Light" panose="020B0606020203020204" pitchFamily="34" charset="0"/>
              </a:rPr>
              <a:t>CRIMINAL CASE</a:t>
            </a:r>
            <a:r>
              <a:rPr lang="en-US" sz="2800" dirty="0">
                <a:solidFill>
                  <a:prstClr val="black">
                    <a:lumMod val="85000"/>
                    <a:lumOff val="15000"/>
                  </a:prstClr>
                </a:solidFill>
                <a:latin typeface="Bell Gothic Std Light" panose="020B0606020203020204" pitchFamily="34" charset="0"/>
              </a:rPr>
              <a:t> the burden of 				proof falls on the </a:t>
            </a:r>
            <a:r>
              <a:rPr lang="en-US" sz="2800" b="1" u="sng" dirty="0" smtClean="0">
                <a:solidFill>
                  <a:prstClr val="black">
                    <a:lumMod val="85000"/>
                    <a:lumOff val="15000"/>
                  </a:prstClr>
                </a:solidFill>
                <a:latin typeface="Bell Gothic Std Light" panose="020B0606020203020204" pitchFamily="34" charset="0"/>
              </a:rPr>
              <a:t>prosecution</a:t>
            </a:r>
          </a:p>
          <a:p>
            <a:pPr marL="457200" lvl="1" indent="0" defTabSz="457200">
              <a:lnSpc>
                <a:spcPct val="100000"/>
              </a:lnSpc>
              <a:spcBef>
                <a:spcPct val="20000"/>
              </a:spcBef>
              <a:spcAft>
                <a:spcPts val="600"/>
              </a:spcAft>
              <a:buSzPct val="115000"/>
              <a:buNone/>
            </a:pPr>
            <a:endParaRPr lang="en-US" sz="2800" dirty="0" smtClean="0">
              <a:solidFill>
                <a:prstClr val="black">
                  <a:lumMod val="85000"/>
                  <a:lumOff val="15000"/>
                </a:prstClr>
              </a:solidFill>
              <a:latin typeface="Bell Gothic Std Light" panose="020B0606020203020204" pitchFamily="34" charset="0"/>
            </a:endParaRPr>
          </a:p>
          <a:p>
            <a:pPr lvl="1" defTabSz="457200">
              <a:lnSpc>
                <a:spcPct val="100000"/>
              </a:lnSpc>
              <a:spcBef>
                <a:spcPct val="20000"/>
              </a:spcBef>
              <a:spcAft>
                <a:spcPts val="600"/>
              </a:spcAft>
              <a:buSzPct val="115000"/>
              <a:buFont typeface="Wingdings" panose="05000000000000000000" pitchFamily="2" charset="2"/>
              <a:buChar char="Ø"/>
            </a:pPr>
            <a:r>
              <a:rPr lang="en-US" sz="2800" dirty="0" smtClean="0">
                <a:solidFill>
                  <a:prstClr val="black">
                    <a:lumMod val="85000"/>
                    <a:lumOff val="15000"/>
                  </a:prstClr>
                </a:solidFill>
                <a:latin typeface="Bell Gothic Std Light" panose="020B0606020203020204" pitchFamily="34" charset="0"/>
              </a:rPr>
              <a:t>In </a:t>
            </a:r>
            <a:r>
              <a:rPr lang="en-US" sz="2800" dirty="0">
                <a:solidFill>
                  <a:prstClr val="black">
                    <a:lumMod val="85000"/>
                    <a:lumOff val="15000"/>
                  </a:prstClr>
                </a:solidFill>
                <a:latin typeface="Bell Gothic Std Light" panose="020B0606020203020204" pitchFamily="34" charset="0"/>
              </a:rPr>
              <a:t>a </a:t>
            </a:r>
            <a:r>
              <a:rPr lang="en-US" sz="2800" b="1" dirty="0">
                <a:solidFill>
                  <a:prstClr val="black">
                    <a:lumMod val="85000"/>
                    <a:lumOff val="15000"/>
                  </a:prstClr>
                </a:solidFill>
                <a:latin typeface="Bell Gothic Std Light" panose="020B0606020203020204" pitchFamily="34" charset="0"/>
              </a:rPr>
              <a:t>CIVIL CASE</a:t>
            </a:r>
            <a:r>
              <a:rPr lang="en-US" sz="2800" dirty="0">
                <a:solidFill>
                  <a:prstClr val="black">
                    <a:lumMod val="85000"/>
                    <a:lumOff val="15000"/>
                  </a:prstClr>
                </a:solidFill>
                <a:latin typeface="Bell Gothic Std Light" panose="020B0606020203020204" pitchFamily="34" charset="0"/>
              </a:rPr>
              <a:t> the burden of proof 				falls on the </a:t>
            </a:r>
            <a:r>
              <a:rPr lang="en-US" sz="2800" b="1" u="sng" dirty="0">
                <a:solidFill>
                  <a:prstClr val="black">
                    <a:lumMod val="85000"/>
                    <a:lumOff val="15000"/>
                  </a:prstClr>
                </a:solidFill>
                <a:latin typeface="Bell Gothic Std Light" panose="020B0606020203020204" pitchFamily="34" charset="0"/>
              </a:rPr>
              <a:t>plaintiff</a:t>
            </a:r>
            <a:endParaRPr lang="en-US" sz="2800" dirty="0">
              <a:solidFill>
                <a:prstClr val="black">
                  <a:lumMod val="85000"/>
                  <a:lumOff val="15000"/>
                </a:prstClr>
              </a:solidFill>
              <a:latin typeface="Bell Gothic Std Light" panose="020B0606020203020204" pitchFamily="34" charset="0"/>
            </a:endParaRPr>
          </a:p>
          <a:p>
            <a:pPr marL="685800" lvl="3" indent="0">
              <a:buNone/>
            </a:pPr>
            <a:endParaRPr lang="en-US" sz="2800" b="1" dirty="0" smtClean="0">
              <a:latin typeface="Bell Gothic Std Light" panose="020B0606020203020204" pitchFamily="34" charset="0"/>
            </a:endParaRPr>
          </a:p>
        </p:txBody>
      </p:sp>
      <p:sp>
        <p:nvSpPr>
          <p:cNvPr id="8" name="Vertical Scroll 7"/>
          <p:cNvSpPr/>
          <p:nvPr/>
        </p:nvSpPr>
        <p:spPr>
          <a:xfrm rot="353278">
            <a:off x="7988375" y="1957503"/>
            <a:ext cx="3733799" cy="4038599"/>
          </a:xfrm>
          <a:prstGeom prst="verticalScroll">
            <a:avLst/>
          </a:prstGeom>
        </p:spPr>
        <p:style>
          <a:lnRef idx="1">
            <a:schemeClr val="dk1"/>
          </a:lnRef>
          <a:fillRef idx="2">
            <a:schemeClr val="dk1"/>
          </a:fillRef>
          <a:effectRef idx="1">
            <a:schemeClr val="dk1"/>
          </a:effectRef>
          <a:fontRef idx="minor">
            <a:schemeClr val="dk1"/>
          </a:fontRef>
        </p:style>
        <p:txBody>
          <a:bodyPr rtlCol="0" anchor="ctr">
            <a:scene3d>
              <a:camera prst="orthographicFront"/>
              <a:lightRig rig="soft" dir="t">
                <a:rot lat="0" lon="0" rev="15600000"/>
              </a:lightRig>
            </a:scene3d>
            <a:sp3d extrusionH="57150" prstMaterial="softEdge">
              <a:bevelT w="25400" h="38100"/>
            </a:sp3d>
          </a:bodyPr>
          <a:lstStyle/>
          <a:p>
            <a:pPr algn="ctr"/>
            <a:r>
              <a:rPr lang="en-US" sz="2800" b="1" dirty="0" smtClean="0">
                <a:ln/>
                <a:solidFill>
                  <a:schemeClr val="tx1"/>
                </a:solidFill>
                <a:latin typeface="Castellar" panose="020A0402060406010301" pitchFamily="18" charset="0"/>
              </a:rPr>
              <a:t>Remember: you are </a:t>
            </a:r>
            <a:r>
              <a:rPr lang="en-US" sz="2800" b="1" u="sng" dirty="0" smtClean="0">
                <a:ln/>
                <a:solidFill>
                  <a:schemeClr val="tx1"/>
                </a:solidFill>
                <a:latin typeface="Castellar" panose="020A0402060406010301" pitchFamily="18" charset="0"/>
              </a:rPr>
              <a:t>INNOCENT</a:t>
            </a:r>
            <a:r>
              <a:rPr lang="en-US" sz="2800" b="1" dirty="0" smtClean="0">
                <a:ln/>
                <a:solidFill>
                  <a:schemeClr val="tx1"/>
                </a:solidFill>
                <a:latin typeface="Castellar" panose="020A0402060406010301" pitchFamily="18" charset="0"/>
              </a:rPr>
              <a:t> until </a:t>
            </a:r>
            <a:r>
              <a:rPr lang="en-US" sz="2800" b="1" u="sng" dirty="0" smtClean="0">
                <a:ln/>
                <a:solidFill>
                  <a:schemeClr val="tx1"/>
                </a:solidFill>
                <a:latin typeface="Castellar" panose="020A0402060406010301" pitchFamily="18" charset="0"/>
              </a:rPr>
              <a:t>PROVEN</a:t>
            </a:r>
            <a:r>
              <a:rPr lang="en-US" sz="2800" b="1" dirty="0" smtClean="0">
                <a:ln/>
                <a:solidFill>
                  <a:schemeClr val="tx1"/>
                </a:solidFill>
                <a:latin typeface="Castellar" panose="020A0402060406010301" pitchFamily="18" charset="0"/>
              </a:rPr>
              <a:t> guilty in the court of law!</a:t>
            </a:r>
            <a:endParaRPr lang="en-US" sz="2800" b="1" dirty="0">
              <a:ln/>
              <a:solidFill>
                <a:schemeClr val="tx1"/>
              </a:solidFill>
              <a:latin typeface="Castellar" panose="020A0402060406010301" pitchFamily="18" charset="0"/>
            </a:endParaRPr>
          </a:p>
        </p:txBody>
      </p:sp>
      <p:sp>
        <p:nvSpPr>
          <p:cNvPr id="9" name="Rectangle 8"/>
          <p:cNvSpPr/>
          <p:nvPr/>
        </p:nvSpPr>
        <p:spPr>
          <a:xfrm>
            <a:off x="-336177" y="695083"/>
            <a:ext cx="6194109" cy="707886"/>
          </a:xfrm>
          <a:prstGeom prst="rect">
            <a:avLst/>
          </a:prstGeom>
          <a:noFill/>
        </p:spPr>
        <p:txBody>
          <a:bodyPr wrap="square" lIns="91440" tIns="45720" rIns="91440" bIns="45720">
            <a:spAutoFit/>
          </a:bodyPr>
          <a:lstStyle/>
          <a:p>
            <a:pPr algn="ctr"/>
            <a:r>
              <a:rPr lang="en-US" sz="4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Proving Doubt </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10" name="Title 1"/>
          <p:cNvSpPr txBox="1">
            <a:spLocks/>
          </p:cNvSpPr>
          <p:nvPr/>
        </p:nvSpPr>
        <p:spPr>
          <a:xfrm>
            <a:off x="0" y="-1374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III. Kinds of Laws</a:t>
            </a:r>
            <a:endParaRPr lang="en-US" sz="4000" dirty="0">
              <a:latin typeface="Copperplate Gothic Light" panose="020E0507020206020404" pitchFamily="34" charset="0"/>
            </a:endParaRPr>
          </a:p>
        </p:txBody>
      </p:sp>
    </p:spTree>
    <p:extLst>
      <p:ext uri="{BB962C8B-B14F-4D97-AF65-F5344CB8AC3E}">
        <p14:creationId xmlns:p14="http://schemas.microsoft.com/office/powerpoint/2010/main" val="129302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dissolv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8)">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txBox="1">
            <a:spLocks noChangeArrowheads="1"/>
          </p:cNvSpPr>
          <p:nvPr/>
        </p:nvSpPr>
        <p:spPr>
          <a:xfrm>
            <a:off x="303040" y="2055814"/>
            <a:ext cx="11476584" cy="4535486"/>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smtClean="0">
                <a:latin typeface="Bell Gothic Std Light" panose="020B0606020203020204" pitchFamily="34" charset="0"/>
              </a:rPr>
              <a:t>In a </a:t>
            </a:r>
            <a:r>
              <a:rPr lang="en-US" sz="3200" b="1" i="1" u="sng" dirty="0" smtClean="0">
                <a:effectLst>
                  <a:outerShdw blurRad="38100" dist="38100" dir="2700000" algn="tl">
                    <a:srgbClr val="000000">
                      <a:alpha val="43137"/>
                    </a:srgbClr>
                  </a:outerShdw>
                </a:effectLst>
                <a:latin typeface="Bell Gothic Std Light" panose="020B0606020203020204" pitchFamily="34" charset="0"/>
              </a:rPr>
              <a:t>criminal case</a:t>
            </a:r>
            <a:r>
              <a:rPr lang="en-US" sz="3200" dirty="0" smtClean="0">
                <a:latin typeface="Bell Gothic Std Light" panose="020B0606020203020204" pitchFamily="34" charset="0"/>
              </a:rPr>
              <a:t>: the prosecution must prove that the defendant is guilty </a:t>
            </a:r>
            <a:r>
              <a:rPr lang="en-US" sz="3200" b="1" u="sng" dirty="0" smtClean="0">
                <a:effectLst>
                  <a:outerShdw blurRad="38100" dist="38100" dir="2700000" algn="tl">
                    <a:srgbClr val="000000">
                      <a:alpha val="43137"/>
                    </a:srgbClr>
                  </a:outerShdw>
                </a:effectLst>
                <a:latin typeface="Bell Gothic Std Light" panose="020B0606020203020204" pitchFamily="34" charset="0"/>
              </a:rPr>
              <a:t>beyond a reasonable doubt!</a:t>
            </a:r>
          </a:p>
          <a:p>
            <a:pPr lvl="1"/>
            <a:r>
              <a:rPr lang="en-US" sz="2800" dirty="0" smtClean="0">
                <a:latin typeface="Bell Gothic Std Light" panose="020B0606020203020204" pitchFamily="34" charset="0"/>
              </a:rPr>
              <a:t>The jury must be 100% convinced that the defendant is guilty</a:t>
            </a:r>
          </a:p>
          <a:p>
            <a:pPr lvl="1"/>
            <a:endParaRPr lang="en-US" sz="2800" dirty="0" smtClean="0">
              <a:latin typeface="Bell Gothic Std Light" panose="020B0606020203020204" pitchFamily="34" charset="0"/>
            </a:endParaRPr>
          </a:p>
          <a:p>
            <a:r>
              <a:rPr lang="en-US" sz="3200" dirty="0" smtClean="0">
                <a:latin typeface="Bell Gothic Std Light" panose="020B0606020203020204" pitchFamily="34" charset="0"/>
              </a:rPr>
              <a:t>In a </a:t>
            </a:r>
            <a:r>
              <a:rPr lang="en-US" sz="3200" b="1" i="1" u="sng" dirty="0" smtClean="0">
                <a:effectLst>
                  <a:outerShdw blurRad="38100" dist="38100" dir="2700000" algn="tl">
                    <a:srgbClr val="000000">
                      <a:alpha val="43137"/>
                    </a:srgbClr>
                  </a:outerShdw>
                </a:effectLst>
                <a:latin typeface="Bell Gothic Std Light" panose="020B0606020203020204" pitchFamily="34" charset="0"/>
              </a:rPr>
              <a:t>civil case: </a:t>
            </a:r>
            <a:r>
              <a:rPr lang="en-US" sz="3200" i="1" dirty="0" smtClean="0">
                <a:effectLst>
                  <a:outerShdw blurRad="38100" dist="38100" dir="2700000" algn="tl">
                    <a:srgbClr val="000000">
                      <a:alpha val="43137"/>
                    </a:srgbClr>
                  </a:outerShdw>
                </a:effectLst>
                <a:latin typeface="Bell Gothic Std Light" panose="020B0606020203020204" pitchFamily="34" charset="0"/>
              </a:rPr>
              <a:t> </a:t>
            </a:r>
            <a:r>
              <a:rPr lang="en-US" sz="3200" dirty="0" smtClean="0">
                <a:latin typeface="Bell Gothic Std Light" panose="020B0606020203020204" pitchFamily="34" charset="0"/>
              </a:rPr>
              <a:t>the plaintiff must prove that the defendant was guilty of the crime – called </a:t>
            </a:r>
            <a:r>
              <a:rPr lang="en-US" sz="3200" b="1" u="sng" dirty="0" smtClean="0">
                <a:effectLst>
                  <a:outerShdw blurRad="38100" dist="38100" dir="2700000" algn="tl">
                    <a:srgbClr val="000000">
                      <a:alpha val="43137"/>
                    </a:srgbClr>
                  </a:outerShdw>
                </a:effectLst>
                <a:latin typeface="Bell Gothic Std Light" panose="020B0606020203020204" pitchFamily="34" charset="0"/>
              </a:rPr>
              <a:t>preponderance of the evidence!</a:t>
            </a:r>
          </a:p>
          <a:p>
            <a:pPr lvl="1"/>
            <a:r>
              <a:rPr lang="en-US" sz="2800" dirty="0" smtClean="0">
                <a:latin typeface="Bell Gothic Std Light" panose="020B0606020203020204" pitchFamily="34" charset="0"/>
              </a:rPr>
              <a:t>The Judge (There is no jury in a civil trial) must be convinced that the defendant is at least 51% guilty – just more than half</a:t>
            </a:r>
          </a:p>
        </p:txBody>
      </p:sp>
      <p:sp>
        <p:nvSpPr>
          <p:cNvPr id="7" name="Rectangle 6"/>
          <p:cNvSpPr/>
          <p:nvPr/>
        </p:nvSpPr>
        <p:spPr>
          <a:xfrm>
            <a:off x="-389965" y="851038"/>
            <a:ext cx="6194109" cy="707886"/>
          </a:xfrm>
          <a:prstGeom prst="rect">
            <a:avLst/>
          </a:prstGeom>
          <a:noFill/>
        </p:spPr>
        <p:txBody>
          <a:bodyPr wrap="square" lIns="91440" tIns="45720" rIns="91440" bIns="45720">
            <a:spAutoFit/>
          </a:bodyPr>
          <a:lstStyle/>
          <a:p>
            <a:pPr algn="ctr"/>
            <a:r>
              <a:rPr lang="en-US" sz="4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Proving Doubt </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8" name="Title 1"/>
          <p:cNvSpPr txBox="1">
            <a:spLocks/>
          </p:cNvSpPr>
          <p:nvPr/>
        </p:nvSpPr>
        <p:spPr>
          <a:xfrm>
            <a:off x="0" y="-1374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III. Kinds of Laws</a:t>
            </a:r>
            <a:endParaRPr lang="en-US" sz="4000" dirty="0">
              <a:latin typeface="Copperplate Gothic Light" panose="020E0507020206020404" pitchFamily="34" charset="0"/>
            </a:endParaRPr>
          </a:p>
        </p:txBody>
      </p:sp>
    </p:spTree>
    <p:extLst>
      <p:ext uri="{BB962C8B-B14F-4D97-AF65-F5344CB8AC3E}">
        <p14:creationId xmlns:p14="http://schemas.microsoft.com/office/powerpoint/2010/main" val="342699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500"/>
                                        <p:tgtEl>
                                          <p:spTgt spid="6">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dissolve">
                                      <p:cBhvr>
                                        <p:cTn id="15" dur="500"/>
                                        <p:tgtEl>
                                          <p:spTgt spid="6">
                                            <p:txEl>
                                              <p:pRg st="3" end="3"/>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dissolve">
                                      <p:cBhvr>
                                        <p:cTn id="19"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631793" y="365125"/>
            <a:ext cx="4396012"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IV. Legal Terms</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9"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ound Diagonal Corner Rectangle 1"/>
          <p:cNvSpPr/>
          <p:nvPr/>
        </p:nvSpPr>
        <p:spPr>
          <a:xfrm>
            <a:off x="254142" y="114024"/>
            <a:ext cx="5851488" cy="2634837"/>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u="sng" dirty="0">
                <a:latin typeface="Copperplate Gothic Light" panose="020E0507020206020404" pitchFamily="34" charset="0"/>
              </a:rPr>
              <a:t>CRIMINAL CASE</a:t>
            </a:r>
          </a:p>
          <a:p>
            <a:pPr algn="ctr"/>
            <a:endParaRPr lang="en-US" sz="2400" b="1" u="sng" dirty="0">
              <a:latin typeface="Copperplate Gothic Light" panose="020E0507020206020404" pitchFamily="34" charset="0"/>
            </a:endParaRPr>
          </a:p>
          <a:p>
            <a:pPr algn="ctr"/>
            <a:r>
              <a:rPr lang="en-US" sz="2400" dirty="0">
                <a:latin typeface="Copperplate Gothic Light" panose="020E0507020206020404" pitchFamily="34" charset="0"/>
              </a:rPr>
              <a:t>BURDEN OF PROOF – PROSECUTION</a:t>
            </a:r>
          </a:p>
          <a:p>
            <a:pPr algn="ctr"/>
            <a:endParaRPr lang="en-US" sz="2400" dirty="0">
              <a:latin typeface="Copperplate Gothic Light" panose="020E0507020206020404" pitchFamily="34" charset="0"/>
            </a:endParaRPr>
          </a:p>
          <a:p>
            <a:pPr algn="ctr"/>
            <a:r>
              <a:rPr lang="en-US" sz="2400" dirty="0">
                <a:latin typeface="Copperplate Gothic Light" panose="020E0507020206020404" pitchFamily="34" charset="0"/>
              </a:rPr>
              <a:t>MUST PROVE – BEYOND A REASONABLE DOUBT 100%</a:t>
            </a:r>
          </a:p>
        </p:txBody>
      </p:sp>
      <p:sp>
        <p:nvSpPr>
          <p:cNvPr id="3" name="Round Diagonal Corner Rectangle 2"/>
          <p:cNvSpPr/>
          <p:nvPr/>
        </p:nvSpPr>
        <p:spPr>
          <a:xfrm>
            <a:off x="6496050" y="4432300"/>
            <a:ext cx="5429250" cy="2254250"/>
          </a:xfrm>
          <a:prstGeom prst="round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u="sng" dirty="0">
                <a:latin typeface="Copperplate Gothic Light" panose="020E0507020206020404" pitchFamily="34" charset="0"/>
              </a:rPr>
              <a:t>CIVIL CASE</a:t>
            </a:r>
          </a:p>
          <a:p>
            <a:pPr algn="ctr"/>
            <a:endParaRPr lang="en-US" sz="2000" b="1" u="sng" dirty="0">
              <a:latin typeface="Copperplate Gothic Light" panose="020E0507020206020404" pitchFamily="34" charset="0"/>
            </a:endParaRPr>
          </a:p>
          <a:p>
            <a:pPr algn="ctr"/>
            <a:r>
              <a:rPr lang="en-US" sz="2000" dirty="0">
                <a:latin typeface="Copperplate Gothic Light" panose="020E0507020206020404" pitchFamily="34" charset="0"/>
              </a:rPr>
              <a:t>BURDEN OF PROOF – PLAINTIFF</a:t>
            </a:r>
          </a:p>
          <a:p>
            <a:pPr algn="ctr"/>
            <a:endParaRPr lang="en-US" sz="2000" dirty="0">
              <a:latin typeface="Copperplate Gothic Light" panose="020E0507020206020404" pitchFamily="34" charset="0"/>
            </a:endParaRPr>
          </a:p>
          <a:p>
            <a:pPr algn="ctr"/>
            <a:r>
              <a:rPr lang="en-US" sz="2000" dirty="0">
                <a:latin typeface="Copperplate Gothic Light" panose="020E0507020206020404" pitchFamily="34" charset="0"/>
              </a:rPr>
              <a:t>MUST PROVE – PREPONDERENCE OF THE EVIDENCE  &gt;51%</a:t>
            </a:r>
          </a:p>
        </p:txBody>
      </p:sp>
      <p:pic>
        <p:nvPicPr>
          <p:cNvPr id="15362" name="Picture 2" descr="http://latimesblogs.latimes.com/.a/6a00d8341c630a53ef017c31bb8a1f970b-p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3610" y="300050"/>
            <a:ext cx="5321690" cy="39912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5364" name="Picture 4" descr="http://static.guim.co.uk/sys-images/Guardian/Pix/pictures/2008/10/04/oj27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490" y="3127566"/>
            <a:ext cx="5741140" cy="3444684"/>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5" name="Hexagon 4"/>
          <p:cNvSpPr/>
          <p:nvPr/>
        </p:nvSpPr>
        <p:spPr>
          <a:xfrm rot="396956">
            <a:off x="1296992" y="3463513"/>
            <a:ext cx="3048000" cy="2133600"/>
          </a:xfrm>
          <a:prstGeom prst="hexago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000" dirty="0"/>
              <a:t>THERE </a:t>
            </a:r>
            <a:r>
              <a:rPr lang="en-US" sz="2000" b="1" u="sng" dirty="0"/>
              <a:t>WAS NOT </a:t>
            </a:r>
            <a:r>
              <a:rPr lang="en-US" sz="2000" dirty="0"/>
              <a:t>ENOUGH EVIDENCE TO PROVE O.J. 100% GUILTY OF THE MURDERS</a:t>
            </a:r>
          </a:p>
        </p:txBody>
      </p:sp>
      <p:sp>
        <p:nvSpPr>
          <p:cNvPr id="8" name="Hexagon 7"/>
          <p:cNvSpPr/>
          <p:nvPr/>
        </p:nvSpPr>
        <p:spPr>
          <a:xfrm rot="20984944">
            <a:off x="7699769" y="1077786"/>
            <a:ext cx="3309218" cy="2276729"/>
          </a:xfrm>
          <a:prstGeom prst="hexagon">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000" dirty="0"/>
              <a:t>THERE </a:t>
            </a:r>
            <a:r>
              <a:rPr lang="en-US" sz="2000" b="1" u="sng" dirty="0"/>
              <a:t>WAS</a:t>
            </a:r>
            <a:r>
              <a:rPr lang="en-US" sz="2000" dirty="0"/>
              <a:t> ENOUGH EVIDENCE TO PROVE O.J. AT LEAST 51% GUILTY OF BEING RESPONSIBLE FOR THE MURDERS</a:t>
            </a:r>
          </a:p>
        </p:txBody>
      </p:sp>
    </p:spTree>
    <p:extLst>
      <p:ext uri="{BB962C8B-B14F-4D97-AF65-F5344CB8AC3E}">
        <p14:creationId xmlns:p14="http://schemas.microsoft.com/office/powerpoint/2010/main" val="124814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p:cTn id="12"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2">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p:cTn id="1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15362"/>
                                        </p:tgtEl>
                                        <p:attrNameLst>
                                          <p:attrName>style.visibility</p:attrName>
                                        </p:attrNameLst>
                                      </p:cBhvr>
                                      <p:to>
                                        <p:strVal val="visible"/>
                                      </p:to>
                                    </p:set>
                                    <p:animEffect transition="in" filter="wipe(down)">
                                      <p:cBhvr>
                                        <p:cTn id="24" dur="580">
                                          <p:stCondLst>
                                            <p:cond delay="0"/>
                                          </p:stCondLst>
                                        </p:cTn>
                                        <p:tgtEl>
                                          <p:spTgt spid="15362"/>
                                        </p:tgtEl>
                                      </p:cBhvr>
                                    </p:animEffect>
                                    <p:anim calcmode="lin" valueType="num">
                                      <p:cBhvr>
                                        <p:cTn id="25" dur="1822" tmFilter="0,0; 0.14,0.36; 0.43,0.73; 0.71,0.91; 1.0,1.0">
                                          <p:stCondLst>
                                            <p:cond delay="0"/>
                                          </p:stCondLst>
                                        </p:cTn>
                                        <p:tgtEl>
                                          <p:spTgt spid="15362"/>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5362"/>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5362"/>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5362"/>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5362"/>
                                        </p:tgtEl>
                                        <p:attrNameLst>
                                          <p:attrName>ppt_y</p:attrName>
                                        </p:attrNameLst>
                                      </p:cBhvr>
                                      <p:tavLst>
                                        <p:tav tm="0" fmla="#ppt_y-sin(pi*$)/81">
                                          <p:val>
                                            <p:fltVal val="0"/>
                                          </p:val>
                                        </p:tav>
                                        <p:tav tm="100000">
                                          <p:val>
                                            <p:fltVal val="1"/>
                                          </p:val>
                                        </p:tav>
                                      </p:tavLst>
                                    </p:anim>
                                    <p:animScale>
                                      <p:cBhvr>
                                        <p:cTn id="30" dur="26">
                                          <p:stCondLst>
                                            <p:cond delay="650"/>
                                          </p:stCondLst>
                                        </p:cTn>
                                        <p:tgtEl>
                                          <p:spTgt spid="15362"/>
                                        </p:tgtEl>
                                      </p:cBhvr>
                                      <p:to x="100000" y="60000"/>
                                    </p:animScale>
                                    <p:animScale>
                                      <p:cBhvr>
                                        <p:cTn id="31" dur="166" decel="50000">
                                          <p:stCondLst>
                                            <p:cond delay="676"/>
                                          </p:stCondLst>
                                        </p:cTn>
                                        <p:tgtEl>
                                          <p:spTgt spid="15362"/>
                                        </p:tgtEl>
                                      </p:cBhvr>
                                      <p:to x="100000" y="100000"/>
                                    </p:animScale>
                                    <p:animScale>
                                      <p:cBhvr>
                                        <p:cTn id="32" dur="26">
                                          <p:stCondLst>
                                            <p:cond delay="1312"/>
                                          </p:stCondLst>
                                        </p:cTn>
                                        <p:tgtEl>
                                          <p:spTgt spid="15362"/>
                                        </p:tgtEl>
                                      </p:cBhvr>
                                      <p:to x="100000" y="80000"/>
                                    </p:animScale>
                                    <p:animScale>
                                      <p:cBhvr>
                                        <p:cTn id="33" dur="166" decel="50000">
                                          <p:stCondLst>
                                            <p:cond delay="1338"/>
                                          </p:stCondLst>
                                        </p:cTn>
                                        <p:tgtEl>
                                          <p:spTgt spid="15362"/>
                                        </p:tgtEl>
                                      </p:cBhvr>
                                      <p:to x="100000" y="100000"/>
                                    </p:animScale>
                                    <p:animScale>
                                      <p:cBhvr>
                                        <p:cTn id="34" dur="26">
                                          <p:stCondLst>
                                            <p:cond delay="1642"/>
                                          </p:stCondLst>
                                        </p:cTn>
                                        <p:tgtEl>
                                          <p:spTgt spid="15362"/>
                                        </p:tgtEl>
                                      </p:cBhvr>
                                      <p:to x="100000" y="90000"/>
                                    </p:animScale>
                                    <p:animScale>
                                      <p:cBhvr>
                                        <p:cTn id="35" dur="166" decel="50000">
                                          <p:stCondLst>
                                            <p:cond delay="1668"/>
                                          </p:stCondLst>
                                        </p:cTn>
                                        <p:tgtEl>
                                          <p:spTgt spid="15362"/>
                                        </p:tgtEl>
                                      </p:cBhvr>
                                      <p:to x="100000" y="100000"/>
                                    </p:animScale>
                                    <p:animScale>
                                      <p:cBhvr>
                                        <p:cTn id="36" dur="26">
                                          <p:stCondLst>
                                            <p:cond delay="1808"/>
                                          </p:stCondLst>
                                        </p:cTn>
                                        <p:tgtEl>
                                          <p:spTgt spid="15362"/>
                                        </p:tgtEl>
                                      </p:cBhvr>
                                      <p:to x="100000" y="95000"/>
                                    </p:animScale>
                                    <p:animScale>
                                      <p:cBhvr>
                                        <p:cTn id="37" dur="166" decel="50000">
                                          <p:stCondLst>
                                            <p:cond delay="1834"/>
                                          </p:stCondLst>
                                        </p:cTn>
                                        <p:tgtEl>
                                          <p:spTgt spid="15362"/>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arn(inVertical)">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circle(in)">
                                      <p:cBhvr>
                                        <p:cTn id="47" dur="2000"/>
                                        <p:tgtEl>
                                          <p:spTgt spid="3">
                                            <p:txEl>
                                              <p:pRg st="0" end="0"/>
                                            </p:txEl>
                                          </p:spTgt>
                                        </p:tgtEl>
                                      </p:cBhvr>
                                    </p:animEffect>
                                  </p:childTnLst>
                                </p:cTn>
                              </p:par>
                              <p:par>
                                <p:cTn id="48" presetID="6" presetClass="entr" presetSubtype="16" fill="hold" nodeType="with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circle(in)">
                                      <p:cBhvr>
                                        <p:cTn id="50" dur="2000"/>
                                        <p:tgtEl>
                                          <p:spTgt spid="3">
                                            <p:txEl>
                                              <p:pRg st="2" end="2"/>
                                            </p:txEl>
                                          </p:spTgt>
                                        </p:tgtEl>
                                      </p:cBhvr>
                                    </p:animEffect>
                                  </p:childTnLst>
                                </p:cTn>
                              </p:par>
                              <p:par>
                                <p:cTn id="51" presetID="6" presetClass="entr" presetSubtype="16" fill="hold" nodeType="with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circle(in)">
                                      <p:cBhvr>
                                        <p:cTn id="53" dur="2000"/>
                                        <p:tgtEl>
                                          <p:spTgt spid="3">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3" presetClass="entr" presetSubtype="16" fill="hold" nodeType="clickEffect">
                                  <p:stCondLst>
                                    <p:cond delay="0"/>
                                  </p:stCondLst>
                                  <p:childTnLst>
                                    <p:set>
                                      <p:cBhvr>
                                        <p:cTn id="57" dur="1" fill="hold">
                                          <p:stCondLst>
                                            <p:cond delay="0"/>
                                          </p:stCondLst>
                                        </p:cTn>
                                        <p:tgtEl>
                                          <p:spTgt spid="15364"/>
                                        </p:tgtEl>
                                        <p:attrNameLst>
                                          <p:attrName>style.visibility</p:attrName>
                                        </p:attrNameLst>
                                      </p:cBhvr>
                                      <p:to>
                                        <p:strVal val="visible"/>
                                      </p:to>
                                    </p:set>
                                    <p:animEffect transition="in" filter="plus(in)">
                                      <p:cBhvr>
                                        <p:cTn id="58" dur="2000"/>
                                        <p:tgtEl>
                                          <p:spTgt spid="15364"/>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barn(inVertical)">
                                      <p:cBhvr>
                                        <p:cTn id="6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0" y="-1374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IV. Constitutional Framework</a:t>
            </a:r>
            <a:endParaRPr lang="en-US" sz="4000" dirty="0">
              <a:latin typeface="Copperplate Gothic Light" panose="020E0507020206020404" pitchFamily="34" charset="0"/>
            </a:endParaRPr>
          </a:p>
        </p:txBody>
      </p:sp>
      <p:sp>
        <p:nvSpPr>
          <p:cNvPr id="7" name="Rectangle 3"/>
          <p:cNvSpPr txBox="1">
            <a:spLocks noChangeArrowheads="1"/>
          </p:cNvSpPr>
          <p:nvPr/>
        </p:nvSpPr>
        <p:spPr>
          <a:xfrm>
            <a:off x="330681" y="1496716"/>
            <a:ext cx="7132437" cy="2376038"/>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0" lvl="3" indent="-457200">
              <a:buFont typeface="Wingdings" panose="05000000000000000000" pitchFamily="2" charset="2"/>
              <a:buChar char="Ø"/>
            </a:pPr>
            <a:r>
              <a:rPr lang="en-US" sz="2800" b="1" dirty="0" smtClean="0">
                <a:latin typeface="Bell Gothic Std Light" panose="020B0606020203020204" pitchFamily="34" charset="0"/>
              </a:rPr>
              <a:t>The United States Constitution is the highest law of the land!</a:t>
            </a:r>
          </a:p>
          <a:p>
            <a:pPr marL="1600200" lvl="4" indent="-457200">
              <a:buFont typeface="Wingdings" panose="05000000000000000000" pitchFamily="2" charset="2"/>
              <a:buChar char="Ø"/>
            </a:pPr>
            <a:r>
              <a:rPr lang="en-US" sz="2800" b="1" dirty="0" smtClean="0">
                <a:latin typeface="Bell Gothic Std Light" panose="020B0606020203020204" pitchFamily="34" charset="0"/>
              </a:rPr>
              <a:t>It outline government powers</a:t>
            </a:r>
          </a:p>
          <a:p>
            <a:pPr marL="1600200" lvl="4" indent="-457200">
              <a:buFont typeface="Wingdings" panose="05000000000000000000" pitchFamily="2" charset="2"/>
              <a:buChar char="Ø"/>
            </a:pPr>
            <a:r>
              <a:rPr lang="en-US" sz="2800" b="1" dirty="0" smtClean="0">
                <a:latin typeface="Bell Gothic Std Light" panose="020B0606020203020204" pitchFamily="34" charset="0"/>
              </a:rPr>
              <a:t>Limits those powers</a:t>
            </a:r>
          </a:p>
          <a:p>
            <a:pPr marL="1600200" lvl="4" indent="-457200">
              <a:buFont typeface="Wingdings" panose="05000000000000000000" pitchFamily="2" charset="2"/>
              <a:buChar char="Ø"/>
            </a:pPr>
            <a:r>
              <a:rPr lang="en-US" sz="2800" b="1" dirty="0" smtClean="0">
                <a:latin typeface="Bell Gothic Std Light" panose="020B0606020203020204" pitchFamily="34" charset="0"/>
              </a:rPr>
              <a:t>Provides rights to all citizens</a:t>
            </a:r>
          </a:p>
        </p:txBody>
      </p:sp>
      <p:sp>
        <p:nvSpPr>
          <p:cNvPr id="8" name="Rectangle 3"/>
          <p:cNvSpPr txBox="1">
            <a:spLocks noChangeArrowheads="1"/>
          </p:cNvSpPr>
          <p:nvPr/>
        </p:nvSpPr>
        <p:spPr>
          <a:xfrm>
            <a:off x="330681" y="4007691"/>
            <a:ext cx="7132437" cy="2498181"/>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0" lvl="3" indent="-457200">
              <a:buFont typeface="Wingdings" panose="05000000000000000000" pitchFamily="2" charset="2"/>
              <a:buChar char="Ø"/>
            </a:pPr>
            <a:r>
              <a:rPr lang="en-US" sz="2800" b="1" u="sng" dirty="0" smtClean="0">
                <a:latin typeface="Bell Gothic Std Light" panose="020B0606020203020204" pitchFamily="34" charset="0"/>
              </a:rPr>
              <a:t>Judicial Review –</a:t>
            </a:r>
            <a:r>
              <a:rPr lang="en-US" sz="2800" b="1" dirty="0" smtClean="0">
                <a:latin typeface="Bell Gothic Std Light" panose="020B0606020203020204" pitchFamily="34" charset="0"/>
              </a:rPr>
              <a:t> enables a court to declare unenforceable any law passed by Congress or a state legislature that conflicts with the Constitution.</a:t>
            </a:r>
          </a:p>
          <a:p>
            <a:pPr marL="1143000" lvl="3" indent="-457200">
              <a:buFont typeface="Wingdings" panose="05000000000000000000" pitchFamily="2" charset="2"/>
              <a:buChar char="Ø"/>
            </a:pPr>
            <a:r>
              <a:rPr lang="en-US" sz="2800" b="1" u="sng" dirty="0" smtClean="0">
                <a:latin typeface="Bell Gothic Std Light" panose="020B0606020203020204" pitchFamily="34" charset="0"/>
              </a:rPr>
              <a:t>Federalism</a:t>
            </a:r>
            <a:r>
              <a:rPr lang="en-US" sz="2800" b="1" dirty="0" smtClean="0">
                <a:latin typeface="Bell Gothic Std Light" panose="020B0606020203020204" pitchFamily="34" charset="0"/>
              </a:rPr>
              <a:t> – the division of power between states and the federal government</a:t>
            </a:r>
          </a:p>
        </p:txBody>
      </p:sp>
      <p:sp>
        <p:nvSpPr>
          <p:cNvPr id="9" name="Cloud 8"/>
          <p:cNvSpPr/>
          <p:nvPr/>
        </p:nvSpPr>
        <p:spPr>
          <a:xfrm rot="543297">
            <a:off x="7597588" y="3429000"/>
            <a:ext cx="3993777" cy="2114363"/>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Laws are different depending on what state you live in.</a:t>
            </a:r>
            <a:endParaRPr lang="en-US" sz="2400" dirty="0"/>
          </a:p>
        </p:txBody>
      </p:sp>
      <p:sp>
        <p:nvSpPr>
          <p:cNvPr id="10" name="Cloud 9"/>
          <p:cNvSpPr/>
          <p:nvPr/>
        </p:nvSpPr>
        <p:spPr>
          <a:xfrm>
            <a:off x="7935294" y="1059126"/>
            <a:ext cx="3993777" cy="2114363"/>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t>Marbury vs. Madison (1801)</a:t>
            </a:r>
            <a:endParaRPr lang="en-US" sz="2400" dirty="0"/>
          </a:p>
        </p:txBody>
      </p:sp>
    </p:spTree>
    <p:extLst>
      <p:ext uri="{BB962C8B-B14F-4D97-AF65-F5344CB8AC3E}">
        <p14:creationId xmlns:p14="http://schemas.microsoft.com/office/powerpoint/2010/main" val="251962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dissolv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dissolve">
                                      <p:cBhvr>
                                        <p:cTn id="37" dur="500"/>
                                        <p:tgtEl>
                                          <p:spTgt spid="8">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0" y="-1374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V. CRIME IN AMERICA</a:t>
            </a:r>
            <a:endParaRPr lang="en-US" sz="4000" dirty="0">
              <a:latin typeface="Copperplate Gothic Light" panose="020E0507020206020404" pitchFamily="34" charset="0"/>
            </a:endParaRPr>
          </a:p>
        </p:txBody>
      </p:sp>
      <p:sp>
        <p:nvSpPr>
          <p:cNvPr id="7" name="Rounded Rectangle 6"/>
          <p:cNvSpPr/>
          <p:nvPr/>
        </p:nvSpPr>
        <p:spPr>
          <a:xfrm>
            <a:off x="838200" y="1188137"/>
            <a:ext cx="7162800" cy="43923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marL="285750" indent="-285750">
              <a:buFont typeface="Wingdings" panose="05000000000000000000" pitchFamily="2" charset="2"/>
              <a:buChar char="Ø"/>
            </a:pPr>
            <a:r>
              <a:rPr lang="en-US" sz="3000" dirty="0" smtClean="0">
                <a:latin typeface="Bell Gothic Std Light" panose="020B0606020203020204" pitchFamily="34" charset="0"/>
              </a:rPr>
              <a:t>A </a:t>
            </a:r>
            <a:r>
              <a:rPr lang="en-US" sz="3000" b="1" u="sng" dirty="0" smtClean="0">
                <a:latin typeface="Bell Gothic Std Light" panose="020B0606020203020204" pitchFamily="34" charset="0"/>
              </a:rPr>
              <a:t>crime</a:t>
            </a:r>
            <a:r>
              <a:rPr lang="en-US" sz="3000" dirty="0" smtClean="0">
                <a:latin typeface="Bell Gothic Std Light" panose="020B0606020203020204" pitchFamily="34" charset="0"/>
              </a:rPr>
              <a:t> is something one does or fails to do that is in violation of a law.</a:t>
            </a:r>
          </a:p>
          <a:p>
            <a:pPr marL="285750" indent="-285750">
              <a:buFont typeface="Wingdings" panose="05000000000000000000" pitchFamily="2" charset="2"/>
              <a:buChar char="Ø"/>
            </a:pPr>
            <a:endParaRPr lang="en-US" sz="2800" dirty="0" smtClean="0">
              <a:latin typeface="Bell Gothic Std Light" panose="020B0606020203020204" pitchFamily="34" charset="0"/>
            </a:endParaRPr>
          </a:p>
          <a:p>
            <a:pPr marL="742950" lvl="1" indent="-285750">
              <a:buFont typeface="Wingdings" panose="05000000000000000000" pitchFamily="2" charset="2"/>
              <a:buChar char="Ø"/>
            </a:pPr>
            <a:r>
              <a:rPr lang="en-US" sz="2500" dirty="0" smtClean="0">
                <a:latin typeface="Bell Gothic Std Light" panose="020B0606020203020204" pitchFamily="34" charset="0"/>
              </a:rPr>
              <a:t>Crimes are not always easy to determine</a:t>
            </a:r>
          </a:p>
          <a:p>
            <a:pPr marL="742950" lvl="1" indent="-285750">
              <a:buFont typeface="Wingdings" panose="05000000000000000000" pitchFamily="2" charset="2"/>
              <a:buChar char="Ø"/>
            </a:pPr>
            <a:r>
              <a:rPr lang="en-US" sz="2500" dirty="0" smtClean="0">
                <a:latin typeface="Bell Gothic Std Light" panose="020B0606020203020204" pitchFamily="34" charset="0"/>
              </a:rPr>
              <a:t>Law is very subjective!</a:t>
            </a:r>
          </a:p>
          <a:p>
            <a:pPr lvl="2"/>
            <a:r>
              <a:rPr lang="en-US" sz="2500" dirty="0" smtClean="0">
                <a:latin typeface="Bell Gothic Std Light" panose="020B0606020203020204" pitchFamily="34" charset="0"/>
              </a:rPr>
              <a:t>(who determines what is a crime and what isn’t?)</a:t>
            </a:r>
          </a:p>
          <a:p>
            <a:pPr marL="1257300" lvl="2" indent="-342900">
              <a:buFont typeface="Arial" panose="020B0604020202020204" pitchFamily="34" charset="0"/>
              <a:buChar char="•"/>
            </a:pPr>
            <a:r>
              <a:rPr lang="en-US" sz="2500" dirty="0" smtClean="0">
                <a:latin typeface="Bell Gothic Std Light" panose="020B0606020203020204" pitchFamily="34" charset="0"/>
              </a:rPr>
              <a:t>The police or the District Attorney</a:t>
            </a:r>
            <a:endParaRPr lang="en-US" sz="2500" dirty="0">
              <a:latin typeface="Bell Gothic Std Light" panose="020B0606020203020204" pitchFamily="34" charset="0"/>
            </a:endParaRPr>
          </a:p>
        </p:txBody>
      </p:sp>
    </p:spTree>
    <p:extLst>
      <p:ext uri="{BB962C8B-B14F-4D97-AF65-F5344CB8AC3E}">
        <p14:creationId xmlns:p14="http://schemas.microsoft.com/office/powerpoint/2010/main" val="316733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circle(in)">
                                      <p:cBhvr>
                                        <p:cTn id="12" dur="2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circle(in)">
                                      <p:cBhvr>
                                        <p:cTn id="17" dur="20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circle(in)">
                                      <p:cBhvr>
                                        <p:cTn id="22" dur="20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circle(in)">
                                      <p:cBhvr>
                                        <p:cTn id="27"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0" y="-1374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V. CRIME IN AMERICA</a:t>
            </a:r>
            <a:endParaRPr lang="en-US" sz="4000" dirty="0">
              <a:latin typeface="Copperplate Gothic Light" panose="020E0507020206020404" pitchFamily="34" charset="0"/>
            </a:endParaRPr>
          </a:p>
        </p:txBody>
      </p:sp>
      <p:sp>
        <p:nvSpPr>
          <p:cNvPr id="7" name="Rounded Rectangle 6"/>
          <p:cNvSpPr/>
          <p:nvPr/>
        </p:nvSpPr>
        <p:spPr>
          <a:xfrm>
            <a:off x="190500" y="1027906"/>
            <a:ext cx="7162800" cy="43923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marL="457200" indent="-457200">
              <a:buFont typeface="Wingdings" panose="05000000000000000000" pitchFamily="2" charset="2"/>
              <a:buChar char="Ø"/>
            </a:pPr>
            <a:r>
              <a:rPr lang="en-US" sz="2800" dirty="0" smtClean="0">
                <a:latin typeface="Bell Gothic Std Light" panose="020B0606020203020204" pitchFamily="34" charset="0"/>
              </a:rPr>
              <a:t>Guns and the law – the 2</a:t>
            </a:r>
            <a:r>
              <a:rPr lang="en-US" sz="2800" baseline="30000" dirty="0" smtClean="0">
                <a:latin typeface="Bell Gothic Std Light" panose="020B0606020203020204" pitchFamily="34" charset="0"/>
              </a:rPr>
              <a:t>nd</a:t>
            </a:r>
            <a:r>
              <a:rPr lang="en-US" sz="2800" dirty="0" smtClean="0">
                <a:latin typeface="Bell Gothic Std Light" panose="020B0606020203020204" pitchFamily="34" charset="0"/>
              </a:rPr>
              <a:t> amendment allow Americans to own firearms</a:t>
            </a:r>
          </a:p>
          <a:p>
            <a:pPr marL="457200" indent="-457200">
              <a:buFont typeface="Wingdings" panose="05000000000000000000" pitchFamily="2" charset="2"/>
              <a:buChar char="Ø"/>
            </a:pPr>
            <a:r>
              <a:rPr lang="en-US" sz="2800" dirty="0" smtClean="0">
                <a:latin typeface="Bell Gothic Std Light" panose="020B0606020203020204" pitchFamily="34" charset="0"/>
              </a:rPr>
              <a:t>Limits on guns:</a:t>
            </a:r>
          </a:p>
          <a:p>
            <a:pPr marL="1371600" lvl="2" indent="-457200">
              <a:buFont typeface="Wingdings" panose="05000000000000000000" pitchFamily="2" charset="2"/>
              <a:buChar char="q"/>
            </a:pPr>
            <a:r>
              <a:rPr lang="en-US" sz="2000" u="sng" dirty="0" smtClean="0">
                <a:latin typeface="Bell Gothic Std Light" panose="020B0606020203020204" pitchFamily="34" charset="0"/>
              </a:rPr>
              <a:t>Gun Control Act of 1968 </a:t>
            </a:r>
            <a:r>
              <a:rPr lang="en-US" sz="2000" dirty="0" smtClean="0">
                <a:latin typeface="Bell Gothic Std Light" panose="020B0606020203020204" pitchFamily="34" charset="0"/>
              </a:rPr>
              <a:t>– prohibits certain people from buying or owning guns (convicted felons, minors, illegal immigrants)</a:t>
            </a:r>
          </a:p>
          <a:p>
            <a:pPr marL="1371600" lvl="2" indent="-457200">
              <a:buFont typeface="Wingdings" panose="05000000000000000000" pitchFamily="2" charset="2"/>
              <a:buChar char="q"/>
            </a:pPr>
            <a:r>
              <a:rPr lang="en-US" sz="2000" u="sng" dirty="0" smtClean="0">
                <a:latin typeface="Bell Gothic Std Light" panose="020B0606020203020204" pitchFamily="34" charset="0"/>
              </a:rPr>
              <a:t>Brady Act (1993) </a:t>
            </a:r>
            <a:r>
              <a:rPr lang="en-US" sz="2000" dirty="0" smtClean="0">
                <a:latin typeface="Bell Gothic Std Light" panose="020B0606020203020204" pitchFamily="34" charset="0"/>
              </a:rPr>
              <a:t>– mandatory background checks before selling a firearm</a:t>
            </a:r>
            <a:endParaRPr lang="en-US" sz="2000" dirty="0">
              <a:latin typeface="Bell Gothic Std Light" panose="020B0606020203020204" pitchFamily="34" charset="0"/>
            </a:endParaRPr>
          </a:p>
          <a:p>
            <a:pPr marL="1371600" lvl="2" indent="-457200">
              <a:buFont typeface="Wingdings" panose="05000000000000000000" pitchFamily="2" charset="2"/>
              <a:buChar char="q"/>
            </a:pPr>
            <a:endParaRPr lang="en-US" sz="2000" dirty="0">
              <a:latin typeface="Bell Gothic Std Light" panose="020B0606020203020204" pitchFamily="34" charset="0"/>
            </a:endParaRPr>
          </a:p>
          <a:p>
            <a:pPr lvl="2"/>
            <a:r>
              <a:rPr lang="en-US" sz="2000" dirty="0" smtClean="0">
                <a:latin typeface="Bell Gothic Std Light" panose="020B0606020203020204" pitchFamily="34" charset="0"/>
              </a:rPr>
              <a:t>(in 2004 8.1 million people applied for guns and 126,000 were rejected)</a:t>
            </a:r>
            <a:endParaRPr lang="en-US" sz="2000" dirty="0">
              <a:latin typeface="Bell Gothic Std Light" panose="020B0606020203020204" pitchFamily="34" charset="0"/>
            </a:endParaRPr>
          </a:p>
        </p:txBody>
      </p:sp>
      <p:sp>
        <p:nvSpPr>
          <p:cNvPr id="5" name="Rounded Rectangle 4"/>
          <p:cNvSpPr/>
          <p:nvPr/>
        </p:nvSpPr>
        <p:spPr>
          <a:xfrm rot="400398">
            <a:off x="7592519" y="401831"/>
            <a:ext cx="3590597" cy="184248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smtClean="0"/>
              <a:t>IS THE GUN THE PROBLEM OR THE PERSON WHO OWNS THE GUN?</a:t>
            </a:r>
            <a:endParaRPr lang="en-US" sz="2400" dirty="0"/>
          </a:p>
        </p:txBody>
      </p:sp>
      <p:sp>
        <p:nvSpPr>
          <p:cNvPr id="8" name="Rounded Rectangle 7"/>
          <p:cNvSpPr/>
          <p:nvPr/>
        </p:nvSpPr>
        <p:spPr>
          <a:xfrm rot="21326011">
            <a:off x="7611447" y="2657138"/>
            <a:ext cx="3590597" cy="184248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smtClean="0"/>
              <a:t>DO WE NEED SOME RESTRICTIONS ON GUNS?</a:t>
            </a:r>
            <a:endParaRPr lang="en-US" sz="2400" dirty="0"/>
          </a:p>
        </p:txBody>
      </p:sp>
    </p:spTree>
    <p:extLst>
      <p:ext uri="{BB962C8B-B14F-4D97-AF65-F5344CB8AC3E}">
        <p14:creationId xmlns:p14="http://schemas.microsoft.com/office/powerpoint/2010/main" val="286339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ircle(in)">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circle(in)">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circle(in)">
                                      <p:cBhvr>
                                        <p:cTn id="22" dur="2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circle(in)">
                                      <p:cBhvr>
                                        <p:cTn id="27" dur="20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heel(1)">
                                      <p:cBhvr>
                                        <p:cTn id="32" dur="2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ppt_w</p:attrName>
                                        </p:attrNameLst>
                                      </p:cBhvr>
                                      <p:tavLst>
                                        <p:tav tm="0">
                                          <p:val>
                                            <p:fltVal val="0"/>
                                          </p:val>
                                        </p:tav>
                                        <p:tav tm="100000">
                                          <p:val>
                                            <p:strVal val="#ppt_w"/>
                                          </p:val>
                                        </p:tav>
                                      </p:tavLst>
                                    </p:anim>
                                    <p:anim calcmode="lin" valueType="num">
                                      <p:cBhvr>
                                        <p:cTn id="38" dur="1000" fill="hold"/>
                                        <p:tgtEl>
                                          <p:spTgt spid="8"/>
                                        </p:tgtEl>
                                        <p:attrNameLst>
                                          <p:attrName>ppt_h</p:attrName>
                                        </p:attrNameLst>
                                      </p:cBhvr>
                                      <p:tavLst>
                                        <p:tav tm="0">
                                          <p:val>
                                            <p:fltVal val="0"/>
                                          </p:val>
                                        </p:tav>
                                        <p:tav tm="100000">
                                          <p:val>
                                            <p:strVal val="#ppt_h"/>
                                          </p:val>
                                        </p:tav>
                                      </p:tavLst>
                                    </p:anim>
                                    <p:anim calcmode="lin" valueType="num">
                                      <p:cBhvr>
                                        <p:cTn id="39" dur="1000" fill="hold"/>
                                        <p:tgtEl>
                                          <p:spTgt spid="8"/>
                                        </p:tgtEl>
                                        <p:attrNameLst>
                                          <p:attrName>style.rotation</p:attrName>
                                        </p:attrNameLst>
                                      </p:cBhvr>
                                      <p:tavLst>
                                        <p:tav tm="0">
                                          <p:val>
                                            <p:fltVal val="90"/>
                                          </p:val>
                                        </p:tav>
                                        <p:tav tm="100000">
                                          <p:val>
                                            <p:fltVal val="0"/>
                                          </p:val>
                                        </p:tav>
                                      </p:tavLst>
                                    </p:anim>
                                    <p:animEffect transition="in" filter="fade">
                                      <p:cBhvr>
                                        <p:cTn id="4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0" y="-1374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V. CRIME IN AMERICA</a:t>
            </a:r>
            <a:endParaRPr lang="en-US" sz="4000" dirty="0">
              <a:latin typeface="Copperplate Gothic Light" panose="020E0507020206020404" pitchFamily="34" charset="0"/>
            </a:endParaRPr>
          </a:p>
        </p:txBody>
      </p:sp>
      <p:sp>
        <p:nvSpPr>
          <p:cNvPr id="7" name="Rounded Rectangle 6"/>
          <p:cNvSpPr/>
          <p:nvPr/>
        </p:nvSpPr>
        <p:spPr>
          <a:xfrm>
            <a:off x="1091292" y="909127"/>
            <a:ext cx="10009415" cy="2172494"/>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marL="457200" indent="-457200">
              <a:buFont typeface="Wingdings" panose="05000000000000000000" pitchFamily="2" charset="2"/>
              <a:buChar char="Ø"/>
            </a:pPr>
            <a:r>
              <a:rPr lang="en-US" sz="2800" dirty="0" smtClean="0">
                <a:latin typeface="Bell Gothic Std Light" panose="020B0606020203020204" pitchFamily="34" charset="0"/>
              </a:rPr>
              <a:t>Drugs and the law – illegal drug use costs society billions of dollars a year!</a:t>
            </a:r>
          </a:p>
          <a:p>
            <a:pPr marL="914400" lvl="1" indent="-457200">
              <a:buFont typeface="Wingdings" panose="05000000000000000000" pitchFamily="2" charset="2"/>
              <a:buChar char="Ø"/>
            </a:pPr>
            <a:r>
              <a:rPr lang="en-US" sz="2800" u="sng" dirty="0" smtClean="0">
                <a:latin typeface="Bell Gothic Std Light" panose="020B0606020203020204" pitchFamily="34" charset="0"/>
              </a:rPr>
              <a:t>50% - 75% of people taken to jail test positive for 1 or more drugs at the time of their arrest!</a:t>
            </a:r>
          </a:p>
          <a:p>
            <a:pPr lvl="1"/>
            <a:r>
              <a:rPr lang="en-US" sz="2800" dirty="0" smtClean="0">
                <a:latin typeface="Bell Gothic Std Light" panose="020B0606020203020204" pitchFamily="34" charset="0"/>
              </a:rPr>
              <a:t> </a:t>
            </a:r>
            <a:endParaRPr lang="en-US" sz="2000" dirty="0">
              <a:latin typeface="Bell Gothic Std Light" panose="020B0606020203020204" pitchFamily="34" charset="0"/>
            </a:endParaRPr>
          </a:p>
        </p:txBody>
      </p:sp>
      <p:pic>
        <p:nvPicPr>
          <p:cNvPr id="2050" name="Picture 2" descr="Drug arrest for sales and possess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368" y="3292815"/>
            <a:ext cx="4734432" cy="346188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rug arrests for sales or possess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3013" y="3324451"/>
            <a:ext cx="4829887" cy="3461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2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ircle(in)">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circle(in)">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circle(in)">
                                      <p:cBhvr>
                                        <p:cTn id="22" dur="2000"/>
                                        <p:tgtEl>
                                          <p:spTgt spid="2050"/>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animEffect transition="in" filter="randombar(horizontal)">
                                      <p:cBhvr>
                                        <p:cTn id="2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0" y="-1374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V. CRIME IN AMERICA</a:t>
            </a:r>
            <a:endParaRPr lang="en-US" sz="4000" dirty="0">
              <a:latin typeface="Copperplate Gothic Light" panose="020E0507020206020404" pitchFamily="34" charset="0"/>
            </a:endParaRPr>
          </a:p>
        </p:txBody>
      </p:sp>
      <p:sp>
        <p:nvSpPr>
          <p:cNvPr id="7" name="Rounded Rectangle 6"/>
          <p:cNvSpPr/>
          <p:nvPr/>
        </p:nvSpPr>
        <p:spPr>
          <a:xfrm>
            <a:off x="838199" y="1188137"/>
            <a:ext cx="10349753" cy="3612463"/>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a:r>
              <a:rPr lang="en-US" sz="4000" dirty="0" smtClean="0">
                <a:latin typeface="Bell Gothic Std Light" panose="020B0606020203020204" pitchFamily="34" charset="0"/>
              </a:rPr>
              <a:t>Crime numbers:</a:t>
            </a:r>
          </a:p>
          <a:p>
            <a:endParaRPr lang="en-US" sz="2800" dirty="0" smtClean="0">
              <a:latin typeface="Bell Gothic Std Light" panose="020B0606020203020204" pitchFamily="34" charset="0"/>
            </a:endParaRPr>
          </a:p>
          <a:p>
            <a:r>
              <a:rPr lang="en-US" sz="2800" dirty="0" smtClean="0">
                <a:latin typeface="Bell Gothic Std Light" panose="020B0606020203020204" pitchFamily="34" charset="0"/>
              </a:rPr>
              <a:t>Property crimes reported:      9,983,568	   % Arrested – 15%</a:t>
            </a:r>
          </a:p>
          <a:p>
            <a:r>
              <a:rPr lang="en-US" sz="2800" dirty="0" smtClean="0">
                <a:latin typeface="Bell Gothic Std Light" panose="020B0606020203020204" pitchFamily="34" charset="0"/>
              </a:rPr>
              <a:t>Total violent crimes reported: 1,417,745	   % Arrested – 43% </a:t>
            </a:r>
          </a:p>
          <a:p>
            <a:r>
              <a:rPr lang="en-US" sz="2800" dirty="0">
                <a:latin typeface="Bell Gothic Std Light" panose="020B0606020203020204" pitchFamily="34" charset="0"/>
              </a:rPr>
              <a:t>	</a:t>
            </a:r>
            <a:r>
              <a:rPr lang="en-US" sz="2800" dirty="0" smtClean="0">
                <a:latin typeface="Bell Gothic Std Light" panose="020B0606020203020204" pitchFamily="34" charset="0"/>
              </a:rPr>
              <a:t>		---------------------------------------------------------</a:t>
            </a:r>
          </a:p>
          <a:p>
            <a:r>
              <a:rPr lang="en-US" sz="2800" dirty="0" smtClean="0">
                <a:latin typeface="Bell Gothic Std Light" panose="020B0606020203020204" pitchFamily="34" charset="0"/>
              </a:rPr>
              <a:t>Total crime index:                  11,401,313	  % Arrested – 19% </a:t>
            </a:r>
            <a:endParaRPr lang="en-US" sz="2800" dirty="0">
              <a:latin typeface="Bell Gothic Std Light" panose="020B0606020203020204" pitchFamily="34" charset="0"/>
            </a:endParaRPr>
          </a:p>
        </p:txBody>
      </p:sp>
      <p:sp>
        <p:nvSpPr>
          <p:cNvPr id="5" name="Rounded Rectangle 4"/>
          <p:cNvSpPr/>
          <p:nvPr/>
        </p:nvSpPr>
        <p:spPr>
          <a:xfrm>
            <a:off x="1156447" y="4948518"/>
            <a:ext cx="9628094" cy="153296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smtClean="0">
                <a:latin typeface="Bell Gothic Std Light" panose="020B0606020203020204" pitchFamily="34" charset="0"/>
              </a:rPr>
              <a:t>What type of crimes are people most likely to be arrested and why?</a:t>
            </a:r>
          </a:p>
          <a:p>
            <a:pPr algn="ctr"/>
            <a:r>
              <a:rPr lang="en-US" sz="2400" dirty="0" smtClean="0">
                <a:latin typeface="Bell Gothic Std Light" panose="020B0606020203020204" pitchFamily="34" charset="0"/>
              </a:rPr>
              <a:t>How can citizens act to help police improve arrest rates?</a:t>
            </a:r>
            <a:endParaRPr lang="en-US" sz="2400" dirty="0">
              <a:latin typeface="Bell Gothic Std Light" panose="020B0606020203020204" pitchFamily="34" charset="0"/>
            </a:endParaRPr>
          </a:p>
        </p:txBody>
      </p:sp>
    </p:spTree>
    <p:extLst>
      <p:ext uri="{BB962C8B-B14F-4D97-AF65-F5344CB8AC3E}">
        <p14:creationId xmlns:p14="http://schemas.microsoft.com/office/powerpoint/2010/main" val="23471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circle(in)">
                                      <p:cBhvr>
                                        <p:cTn id="12" dur="20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circle(in)">
                                      <p:cBhvr>
                                        <p:cTn id="17" dur="20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circle(in)">
                                      <p:cBhvr>
                                        <p:cTn id="22" dur="2000"/>
                                        <p:tgtEl>
                                          <p:spTgt spid="7">
                                            <p:txEl>
                                              <p:pRg st="4" end="4"/>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Effect transition="in" filter="circle(in)">
                                      <p:cBhvr>
                                        <p:cTn id="25" dur="2000"/>
                                        <p:tgtEl>
                                          <p:spTgt spid="7">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circle(in)">
                                      <p:cBhvr>
                                        <p:cTn id="3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38200" y="2055813"/>
            <a:ext cx="6923314" cy="3191101"/>
          </a:xfrm>
        </p:spPr>
        <p:style>
          <a:lnRef idx="1">
            <a:schemeClr val="accent3"/>
          </a:lnRef>
          <a:fillRef idx="2">
            <a:schemeClr val="accent3"/>
          </a:fillRef>
          <a:effectRef idx="1">
            <a:schemeClr val="accent3"/>
          </a:effectRef>
          <a:fontRef idx="minor">
            <a:schemeClr val="dk1"/>
          </a:fontRef>
        </p:style>
        <p:txBody>
          <a:bodyPr/>
          <a:lstStyle/>
          <a:p>
            <a:r>
              <a:rPr lang="en-US" sz="3600" dirty="0" smtClean="0">
                <a:latin typeface="Copperplate Gothic Light" panose="020E0507020206020404" pitchFamily="34" charset="0"/>
              </a:rPr>
              <a:t>DEFINE LAW…</a:t>
            </a:r>
          </a:p>
          <a:p>
            <a:pPr marL="0" indent="0">
              <a:buNone/>
            </a:pPr>
            <a:endParaRPr lang="en-US" dirty="0" smtClean="0">
              <a:latin typeface="Copperplate Gothic Light" panose="020E0507020206020404" pitchFamily="34" charset="0"/>
            </a:endParaRPr>
          </a:p>
          <a:p>
            <a:pPr lvl="3"/>
            <a:r>
              <a:rPr lang="en-US" sz="2400" dirty="0">
                <a:latin typeface="Copperplate Gothic Light" panose="020E0507020206020404" pitchFamily="34" charset="0"/>
              </a:rPr>
              <a:t>What is it?</a:t>
            </a:r>
          </a:p>
          <a:p>
            <a:pPr lvl="3"/>
            <a:r>
              <a:rPr lang="en-US" sz="2400" dirty="0">
                <a:latin typeface="Copperplate Gothic Light" panose="020E0507020206020404" pitchFamily="34" charset="0"/>
              </a:rPr>
              <a:t>What does it include?</a:t>
            </a:r>
          </a:p>
          <a:p>
            <a:pPr lvl="3"/>
            <a:r>
              <a:rPr lang="en-US" sz="2400" dirty="0">
                <a:latin typeface="Copperplate Gothic Light" panose="020E0507020206020404" pitchFamily="34" charset="0"/>
              </a:rPr>
              <a:t>What is the difference between a law and a rule?</a:t>
            </a:r>
            <a:r>
              <a:rPr lang="en-US" sz="2000" dirty="0">
                <a:latin typeface="Copperplate Gothic Light" panose="020E0507020206020404" pitchFamily="34" charset="0"/>
              </a:rPr>
              <a:t>	</a:t>
            </a:r>
            <a:r>
              <a:rPr lang="en-US" dirty="0" smtClean="0">
                <a:latin typeface="Copperplate Gothic Light" panose="020E0507020206020404" pitchFamily="34" charset="0"/>
              </a:rPr>
              <a:t>		</a:t>
            </a:r>
          </a:p>
        </p:txBody>
      </p:sp>
      <p:sp>
        <p:nvSpPr>
          <p:cNvPr id="6" name="Title 1"/>
          <p:cNvSpPr>
            <a:spLocks noGrp="1"/>
          </p:cNvSpPr>
          <p:nvPr>
            <p:ph type="title"/>
          </p:nvPr>
        </p:nvSpPr>
        <p:spPr>
          <a:xfrm>
            <a:off x="838200" y="365125"/>
            <a:ext cx="10515600" cy="1325563"/>
          </a:xfrm>
        </p:spPr>
        <p:txBody>
          <a:bodyPr>
            <a:normAutofit/>
          </a:bodyPr>
          <a:lstStyle/>
          <a:p>
            <a:pPr algn="l"/>
            <a:r>
              <a:rPr lang="en-US" dirty="0" smtClean="0">
                <a:latin typeface="Copperplate Gothic Light" panose="020E0507020206020404" pitchFamily="34" charset="0"/>
              </a:rPr>
              <a:t>    I. WHAT IS LAW?</a:t>
            </a:r>
            <a:endParaRPr lang="en-US" dirty="0">
              <a:latin typeface="Copperplate Gothic Light" panose="020E0507020206020404" pitchFamily="34" charset="0"/>
            </a:endParaRPr>
          </a:p>
        </p:txBody>
      </p:sp>
    </p:spTree>
    <p:extLst>
      <p:ext uri="{BB962C8B-B14F-4D97-AF65-F5344CB8AC3E}">
        <p14:creationId xmlns:p14="http://schemas.microsoft.com/office/powerpoint/2010/main" val="16644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287383" y="840828"/>
            <a:ext cx="11430000" cy="72671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000" dirty="0" smtClean="0">
                <a:latin typeface="Bell Gothic Std Light" panose="020B0606020203020204" pitchFamily="34" charset="0"/>
              </a:rPr>
              <a:t>Crime clock</a:t>
            </a:r>
            <a:endParaRPr lang="en-US" sz="4000" dirty="0">
              <a:latin typeface="Bell Gothic Std Light" panose="020B0606020203020204" pitchFamily="34" charset="0"/>
            </a:endParaRPr>
          </a:p>
        </p:txBody>
      </p:sp>
      <p:pic>
        <p:nvPicPr>
          <p:cNvPr id="1026" name="Picture 2" descr="Crime Cl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509" y="1697475"/>
            <a:ext cx="11021748" cy="500858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0" y="-1374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V. CRIME IN AMERICA</a:t>
            </a:r>
            <a:endParaRPr lang="en-US" sz="4000" dirty="0">
              <a:latin typeface="Copperplate Gothic Light" panose="020E0507020206020404" pitchFamily="34" charset="0"/>
            </a:endParaRPr>
          </a:p>
        </p:txBody>
      </p:sp>
      <p:sp>
        <p:nvSpPr>
          <p:cNvPr id="3" name="Right Arrow 2"/>
          <p:cNvSpPr/>
          <p:nvPr/>
        </p:nvSpPr>
        <p:spPr>
          <a:xfrm>
            <a:off x="2612571" y="3687427"/>
            <a:ext cx="2503713" cy="2314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ight Arrow 6"/>
          <p:cNvSpPr/>
          <p:nvPr/>
        </p:nvSpPr>
        <p:spPr>
          <a:xfrm>
            <a:off x="2612570" y="4048790"/>
            <a:ext cx="2503713" cy="2314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ight Arrow 7"/>
          <p:cNvSpPr/>
          <p:nvPr/>
        </p:nvSpPr>
        <p:spPr>
          <a:xfrm>
            <a:off x="2612569" y="3326064"/>
            <a:ext cx="2503713" cy="2314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ight Arrow 8"/>
          <p:cNvSpPr/>
          <p:nvPr/>
        </p:nvSpPr>
        <p:spPr>
          <a:xfrm>
            <a:off x="2612568" y="4410153"/>
            <a:ext cx="2503713" cy="2314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ight Arrow 9"/>
          <p:cNvSpPr/>
          <p:nvPr/>
        </p:nvSpPr>
        <p:spPr>
          <a:xfrm>
            <a:off x="2612567" y="5424539"/>
            <a:ext cx="2503713" cy="2314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Right Arrow 10"/>
          <p:cNvSpPr/>
          <p:nvPr/>
        </p:nvSpPr>
        <p:spPr>
          <a:xfrm>
            <a:off x="2612566" y="5785902"/>
            <a:ext cx="2503713" cy="2314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Right Arrow 11"/>
          <p:cNvSpPr/>
          <p:nvPr/>
        </p:nvSpPr>
        <p:spPr>
          <a:xfrm>
            <a:off x="2612565" y="6130263"/>
            <a:ext cx="2503713" cy="2314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Cloud 12"/>
          <p:cNvSpPr/>
          <p:nvPr/>
        </p:nvSpPr>
        <p:spPr>
          <a:xfrm>
            <a:off x="2200677" y="2752670"/>
            <a:ext cx="1992086" cy="715147"/>
          </a:xfrm>
          <a:prstGeom prst="cloud">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dirty="0" smtClean="0"/>
              <a:t>14 murders per school day</a:t>
            </a:r>
            <a:endParaRPr lang="en-US" sz="1400" dirty="0"/>
          </a:p>
        </p:txBody>
      </p:sp>
      <p:sp>
        <p:nvSpPr>
          <p:cNvPr id="15" name="Cloud 14"/>
          <p:cNvSpPr/>
          <p:nvPr/>
        </p:nvSpPr>
        <p:spPr>
          <a:xfrm>
            <a:off x="1204634" y="3383325"/>
            <a:ext cx="1992086" cy="715147"/>
          </a:xfrm>
          <a:prstGeom prst="cloud">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dirty="0" smtClean="0"/>
              <a:t>11 rapes per class period</a:t>
            </a:r>
            <a:endParaRPr lang="en-US" sz="1600" dirty="0"/>
          </a:p>
        </p:txBody>
      </p:sp>
      <p:sp>
        <p:nvSpPr>
          <p:cNvPr id="16" name="Cloud 15"/>
          <p:cNvSpPr/>
          <p:nvPr/>
        </p:nvSpPr>
        <p:spPr>
          <a:xfrm>
            <a:off x="2529010" y="3786792"/>
            <a:ext cx="2075643" cy="715147"/>
          </a:xfrm>
          <a:prstGeom prst="cloud">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dirty="0" smtClean="0"/>
              <a:t>26 robberies per class period</a:t>
            </a:r>
            <a:endParaRPr lang="en-US" sz="1400" dirty="0"/>
          </a:p>
        </p:txBody>
      </p:sp>
      <p:sp>
        <p:nvSpPr>
          <p:cNvPr id="17" name="Cloud 16"/>
          <p:cNvSpPr/>
          <p:nvPr/>
        </p:nvSpPr>
        <p:spPr>
          <a:xfrm>
            <a:off x="1370771" y="4329544"/>
            <a:ext cx="1992086" cy="715147"/>
          </a:xfrm>
          <a:prstGeom prst="cloud">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dirty="0" smtClean="0"/>
              <a:t>69 assaults per class period</a:t>
            </a:r>
            <a:endParaRPr lang="en-US" sz="1400" dirty="0"/>
          </a:p>
        </p:txBody>
      </p:sp>
      <p:sp>
        <p:nvSpPr>
          <p:cNvPr id="18" name="Cloud 17"/>
          <p:cNvSpPr/>
          <p:nvPr/>
        </p:nvSpPr>
        <p:spPr>
          <a:xfrm>
            <a:off x="2242457" y="5037730"/>
            <a:ext cx="2362196" cy="715147"/>
          </a:xfrm>
          <a:prstGeom prst="cloud">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dirty="0" smtClean="0"/>
              <a:t>119 burglaries per class period</a:t>
            </a:r>
            <a:endParaRPr lang="en-US" sz="1400" dirty="0"/>
          </a:p>
        </p:txBody>
      </p:sp>
      <p:sp>
        <p:nvSpPr>
          <p:cNvPr id="19" name="Cloud 18"/>
          <p:cNvSpPr/>
          <p:nvPr/>
        </p:nvSpPr>
        <p:spPr>
          <a:xfrm>
            <a:off x="1108427" y="5508233"/>
            <a:ext cx="1992086" cy="715147"/>
          </a:xfrm>
          <a:prstGeom prst="cloud">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dirty="0" smtClean="0"/>
              <a:t>473 thefts per class period</a:t>
            </a:r>
            <a:endParaRPr lang="en-US" sz="1400" dirty="0"/>
          </a:p>
        </p:txBody>
      </p:sp>
      <p:sp>
        <p:nvSpPr>
          <p:cNvPr id="20" name="Cloud 19"/>
          <p:cNvSpPr/>
          <p:nvPr/>
        </p:nvSpPr>
        <p:spPr>
          <a:xfrm>
            <a:off x="2366814" y="5971775"/>
            <a:ext cx="2128986" cy="715147"/>
          </a:xfrm>
          <a:prstGeom prst="cloud">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dirty="0" smtClean="0"/>
              <a:t>65 cars stolen per class period</a:t>
            </a:r>
            <a:endParaRPr lang="en-US" sz="1400" dirty="0"/>
          </a:p>
        </p:txBody>
      </p:sp>
      <p:sp>
        <p:nvSpPr>
          <p:cNvPr id="14" name="Explosion 2 13"/>
          <p:cNvSpPr/>
          <p:nvPr/>
        </p:nvSpPr>
        <p:spPr>
          <a:xfrm>
            <a:off x="8672086" y="2494411"/>
            <a:ext cx="2841171" cy="1094233"/>
          </a:xfrm>
          <a:prstGeom prst="irregularSeal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smtClean="0"/>
              <a:t>47 murders / day</a:t>
            </a:r>
            <a:endParaRPr lang="en-US" sz="1400" dirty="0"/>
          </a:p>
        </p:txBody>
      </p:sp>
      <p:sp>
        <p:nvSpPr>
          <p:cNvPr id="22" name="Explosion 2 21"/>
          <p:cNvSpPr/>
          <p:nvPr/>
        </p:nvSpPr>
        <p:spPr>
          <a:xfrm rot="334154">
            <a:off x="6885304" y="3228305"/>
            <a:ext cx="2474550" cy="852658"/>
          </a:xfrm>
          <a:prstGeom prst="irregularSeal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smtClean="0"/>
              <a:t>369 rapes / day</a:t>
            </a:r>
            <a:endParaRPr lang="en-US" sz="1400" dirty="0"/>
          </a:p>
        </p:txBody>
      </p:sp>
      <p:sp>
        <p:nvSpPr>
          <p:cNvPr id="23" name="Explosion 2 22"/>
          <p:cNvSpPr/>
          <p:nvPr/>
        </p:nvSpPr>
        <p:spPr>
          <a:xfrm>
            <a:off x="8830660" y="3467817"/>
            <a:ext cx="2886723" cy="938549"/>
          </a:xfrm>
          <a:prstGeom prst="irregularSeal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smtClean="0"/>
              <a:t>847 robberies / day</a:t>
            </a:r>
            <a:endParaRPr lang="en-US" sz="1400" dirty="0"/>
          </a:p>
        </p:txBody>
      </p:sp>
    </p:spTree>
    <p:extLst>
      <p:ext uri="{BB962C8B-B14F-4D97-AF65-F5344CB8AC3E}">
        <p14:creationId xmlns:p14="http://schemas.microsoft.com/office/powerpoint/2010/main" val="137324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randombar(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randombar(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randombar(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randombar(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randombar(horizontal)">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17" grpId="0" animBg="1"/>
      <p:bldP spid="18" grpId="0" animBg="1"/>
      <p:bldP spid="19" grpId="0" animBg="1"/>
      <p:bldP spid="2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global.oup.com/academic/test-content/82383011/823914/History-International-Law-Timeline-Her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ck7Jt9kCzMk"/>
          <p:cNvPicPr>
            <a:picLocks noRot="1" noChangeAspect="1"/>
          </p:cNvPicPr>
          <p:nvPr>
            <a:videoFile r:link="rId1"/>
          </p:nvPr>
        </p:nvPicPr>
        <p:blipFill>
          <a:blip r:embed="rId4"/>
          <a:stretch>
            <a:fillRect/>
          </a:stretch>
        </p:blipFill>
        <p:spPr>
          <a:xfrm>
            <a:off x="551793" y="1325563"/>
            <a:ext cx="11088414" cy="5420108"/>
          </a:xfrm>
          <a:prstGeom prst="rect">
            <a:avLst/>
          </a:prstGeom>
        </p:spPr>
      </p:pic>
      <p:sp>
        <p:nvSpPr>
          <p:cNvPr id="4" name="Rounded Rectangle 3"/>
          <p:cNvSpPr/>
          <p:nvPr/>
        </p:nvSpPr>
        <p:spPr>
          <a:xfrm>
            <a:off x="210207" y="704193"/>
            <a:ext cx="11430000" cy="50904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smtClean="0">
                <a:latin typeface="Bell Gothic Std Light" panose="020B0606020203020204" pitchFamily="34" charset="0"/>
              </a:rPr>
              <a:t>Crime in America</a:t>
            </a:r>
            <a:endParaRPr lang="en-US" sz="3200" dirty="0">
              <a:latin typeface="Bell Gothic Std Light" panose="020B0606020203020204" pitchFamily="34" charset="0"/>
            </a:endParaRPr>
          </a:p>
        </p:txBody>
      </p:sp>
      <p:sp>
        <p:nvSpPr>
          <p:cNvPr id="5" name="Title 1"/>
          <p:cNvSpPr txBox="1">
            <a:spLocks/>
          </p:cNvSpPr>
          <p:nvPr/>
        </p:nvSpPr>
        <p:spPr>
          <a:xfrm>
            <a:off x="0" y="-2423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V. CRIME IN AMERICA</a:t>
            </a:r>
            <a:endParaRPr lang="en-US" sz="4000" dirty="0">
              <a:latin typeface="Copperplate Gothic Light" panose="020E0507020206020404" pitchFamily="34" charset="0"/>
            </a:endParaRPr>
          </a:p>
        </p:txBody>
      </p:sp>
    </p:spTree>
    <p:extLst>
      <p:ext uri="{BB962C8B-B14F-4D97-AF65-F5344CB8AC3E}">
        <p14:creationId xmlns:p14="http://schemas.microsoft.com/office/powerpoint/2010/main" val="4165864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0" y="-1374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V. CRIME IN AMERICA</a:t>
            </a:r>
            <a:endParaRPr lang="en-US" sz="4000" dirty="0">
              <a:latin typeface="Copperplate Gothic Light" panose="020E0507020206020404" pitchFamily="34" charset="0"/>
            </a:endParaRPr>
          </a:p>
        </p:txBody>
      </p:sp>
      <p:sp>
        <p:nvSpPr>
          <p:cNvPr id="7" name="Rounded Rectangle 6"/>
          <p:cNvSpPr/>
          <p:nvPr/>
        </p:nvSpPr>
        <p:spPr>
          <a:xfrm>
            <a:off x="838199" y="1188137"/>
            <a:ext cx="10515601" cy="1555063"/>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r>
              <a:rPr lang="en-US" sz="2800" dirty="0" smtClean="0">
                <a:latin typeface="Bell Gothic Std Light" panose="020B0606020203020204" pitchFamily="34" charset="0"/>
              </a:rPr>
              <a:t>The National Council on Crime and Delinquency (NCCD) studied criminal justice in the US from 1907 – 2006 and recommended the following strategies for reducing crime:</a:t>
            </a:r>
            <a:endParaRPr lang="en-US" sz="2800" dirty="0">
              <a:latin typeface="Bell Gothic Std Light" panose="020B0606020203020204" pitchFamily="34" charset="0"/>
            </a:endParaRPr>
          </a:p>
        </p:txBody>
      </p:sp>
      <p:sp>
        <p:nvSpPr>
          <p:cNvPr id="8" name="Rounded Rectangle 7"/>
          <p:cNvSpPr/>
          <p:nvPr/>
        </p:nvSpPr>
        <p:spPr>
          <a:xfrm>
            <a:off x="838198" y="2843257"/>
            <a:ext cx="10515602" cy="3648983"/>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marL="514350" indent="-514350">
              <a:buFont typeface="+mj-lt"/>
              <a:buAutoNum type="arabicParenR"/>
            </a:pPr>
            <a:r>
              <a:rPr lang="en-US" sz="2800" dirty="0" smtClean="0">
                <a:latin typeface="Bell Gothic Std Light" panose="020B0606020203020204" pitchFamily="34" charset="0"/>
              </a:rPr>
              <a:t>Build safer communities with special attention to safe schools, after-school programs, community policing and the preventions of domestic violence and child abuse.</a:t>
            </a:r>
          </a:p>
          <a:p>
            <a:endParaRPr lang="en-US" sz="2800" dirty="0" smtClean="0">
              <a:latin typeface="Bell Gothic Std Light" panose="020B0606020203020204" pitchFamily="34" charset="0"/>
            </a:endParaRPr>
          </a:p>
          <a:p>
            <a:pPr marL="514350" indent="-514350">
              <a:buFont typeface="+mj-lt"/>
              <a:buAutoNum type="arabicParenR" startAt="2"/>
            </a:pPr>
            <a:r>
              <a:rPr lang="en-US" sz="2800" dirty="0" smtClean="0">
                <a:latin typeface="Bell Gothic Std Light" panose="020B0606020203020204" pitchFamily="34" charset="0"/>
              </a:rPr>
              <a:t>Reduce the costs and improve the fairness of the criminal justice system</a:t>
            </a:r>
          </a:p>
        </p:txBody>
      </p:sp>
    </p:spTree>
    <p:extLst>
      <p:ext uri="{BB962C8B-B14F-4D97-AF65-F5344CB8AC3E}">
        <p14:creationId xmlns:p14="http://schemas.microsoft.com/office/powerpoint/2010/main" val="3053863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circle(in)">
                                      <p:cBhvr>
                                        <p:cTn id="17"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0" y="-1374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V. CRIME IN AMERICA</a:t>
            </a:r>
            <a:endParaRPr lang="en-US" sz="4000" dirty="0">
              <a:latin typeface="Copperplate Gothic Light" panose="020E0507020206020404" pitchFamily="34" charset="0"/>
            </a:endParaRPr>
          </a:p>
        </p:txBody>
      </p:sp>
      <p:sp>
        <p:nvSpPr>
          <p:cNvPr id="8" name="Rounded Rectangle 7"/>
          <p:cNvSpPr/>
          <p:nvPr/>
        </p:nvSpPr>
        <p:spPr>
          <a:xfrm>
            <a:off x="616130" y="1188137"/>
            <a:ext cx="10515602" cy="4392855"/>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marL="514350" indent="-514350">
              <a:buFont typeface="+mj-lt"/>
              <a:buAutoNum type="arabicParenR" startAt="3"/>
            </a:pPr>
            <a:r>
              <a:rPr lang="en-US" sz="2800" dirty="0">
                <a:latin typeface="Bell Gothic Std Light" panose="020B0606020203020204" pitchFamily="34" charset="0"/>
              </a:rPr>
              <a:t>Develop cost-effective alternatives to prison, reserving prison for those who cannot be safely treated in community based programs</a:t>
            </a:r>
            <a:r>
              <a:rPr lang="en-US" sz="2800" dirty="0" smtClean="0">
                <a:latin typeface="Bell Gothic Std Light" panose="020B0606020203020204" pitchFamily="34" charset="0"/>
              </a:rPr>
              <a:t>.</a:t>
            </a:r>
          </a:p>
          <a:p>
            <a:pPr marL="514350" indent="-514350">
              <a:buFont typeface="+mj-lt"/>
              <a:buAutoNum type="arabicParenR" startAt="3"/>
            </a:pPr>
            <a:endParaRPr lang="en-US" sz="2800" dirty="0" smtClean="0">
              <a:latin typeface="Bell Gothic Std Light" panose="020B0606020203020204" pitchFamily="34" charset="0"/>
            </a:endParaRPr>
          </a:p>
          <a:p>
            <a:pPr marL="514350" indent="-514350">
              <a:buFont typeface="+mj-lt"/>
              <a:buAutoNum type="arabicParenR" startAt="3"/>
            </a:pPr>
            <a:r>
              <a:rPr lang="en-US" sz="2800" dirty="0" smtClean="0">
                <a:latin typeface="Bell Gothic Std Light" panose="020B0606020203020204" pitchFamily="34" charset="0"/>
              </a:rPr>
              <a:t>Create effective drug-control policies. Reduce funds spent on catching drug sellers and users; expand funding for drug treatment and job training, and repeal laws requiring mandatory prison sentences for drug possession.</a:t>
            </a:r>
            <a:endParaRPr lang="en-US" sz="2800" dirty="0">
              <a:latin typeface="Bell Gothic Std Light" panose="020B0606020203020204" pitchFamily="34" charset="0"/>
            </a:endParaRPr>
          </a:p>
        </p:txBody>
      </p:sp>
    </p:spTree>
    <p:extLst>
      <p:ext uri="{BB962C8B-B14F-4D97-AF65-F5344CB8AC3E}">
        <p14:creationId xmlns:p14="http://schemas.microsoft.com/office/powerpoint/2010/main" val="152346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circle(in)">
                                      <p:cBhvr>
                                        <p:cTn id="7" dur="20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8398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19319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txBox="1">
            <a:spLocks noChangeArrowheads="1"/>
          </p:cNvSpPr>
          <p:nvPr/>
        </p:nvSpPr>
        <p:spPr>
          <a:xfrm>
            <a:off x="381000" y="361119"/>
            <a:ext cx="5067300" cy="3200400"/>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u="sng" dirty="0" smtClean="0">
                <a:latin typeface="Bell Gothic Std Light" panose="020B0606020203020204" pitchFamily="34" charset="0"/>
              </a:rPr>
              <a:t>Hammurabi’s Code </a:t>
            </a:r>
            <a:r>
              <a:rPr lang="en-US" altLang="en-US" dirty="0" smtClean="0">
                <a:latin typeface="Bell Gothic Std Light" panose="020B0606020203020204" pitchFamily="34" charset="0"/>
              </a:rPr>
              <a:t> - one of the first written codes of law in recorded history.  1750 BC (almost 4,000 years ago).</a:t>
            </a:r>
          </a:p>
          <a:p>
            <a:r>
              <a:rPr lang="en-US" altLang="en-US" dirty="0" smtClean="0">
                <a:latin typeface="Bell Gothic Std Light" panose="020B0606020203020204" pitchFamily="34" charset="0"/>
              </a:rPr>
              <a:t>laws based both on </a:t>
            </a:r>
            <a:r>
              <a:rPr lang="en-US" altLang="en-US" u="sng" dirty="0" smtClean="0">
                <a:latin typeface="Bell Gothic Std Light" panose="020B0606020203020204" pitchFamily="34" charset="0"/>
              </a:rPr>
              <a:t>retribution</a:t>
            </a:r>
            <a:r>
              <a:rPr lang="en-US" altLang="en-US" dirty="0" smtClean="0">
                <a:latin typeface="Bell Gothic Std Light" panose="020B0606020203020204" pitchFamily="34" charset="0"/>
              </a:rPr>
              <a:t> and </a:t>
            </a:r>
            <a:r>
              <a:rPr lang="en-US" altLang="en-US" u="sng" dirty="0" smtClean="0">
                <a:latin typeface="Bell Gothic Std Light" panose="020B0606020203020204" pitchFamily="34" charset="0"/>
              </a:rPr>
              <a:t>restitution</a:t>
            </a:r>
            <a:r>
              <a:rPr lang="en-US" altLang="en-US" dirty="0" smtClean="0">
                <a:latin typeface="Bell Gothic Std Light" panose="020B0606020203020204" pitchFamily="34" charset="0"/>
              </a:rPr>
              <a:t>, but mostly on retribution.</a:t>
            </a:r>
          </a:p>
          <a:p>
            <a:endParaRPr lang="en-US" altLang="en-US" dirty="0" smtClean="0"/>
          </a:p>
          <a:p>
            <a:pPr>
              <a:buFont typeface="Wingdings" panose="05000000000000000000" pitchFamily="2" charset="2"/>
              <a:buNone/>
            </a:pPr>
            <a:endParaRPr lang="en-US" altLang="en-US" dirty="0"/>
          </a:p>
        </p:txBody>
      </p:sp>
      <p:sp>
        <p:nvSpPr>
          <p:cNvPr id="7" name="Rectangle 4"/>
          <p:cNvSpPr>
            <a:spLocks noChangeArrowheads="1"/>
          </p:cNvSpPr>
          <p:nvPr/>
        </p:nvSpPr>
        <p:spPr bwMode="auto">
          <a:xfrm>
            <a:off x="381000" y="5406341"/>
            <a:ext cx="7734300" cy="1268245"/>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wrap="square" lIns="0" tIns="0" rIns="0" bIns="158700"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n-US" u="sng" dirty="0">
                <a:solidFill>
                  <a:srgbClr val="000000"/>
                </a:solidFill>
                <a:latin typeface="Bell Gothic Std Light" panose="020B0606020203020204" pitchFamily="34" charset="0"/>
                <a:cs typeface="Nirmala UI" panose="020B0502040204020203" pitchFamily="34" charset="0"/>
              </a:rPr>
              <a:t>Restitution</a:t>
            </a:r>
            <a:r>
              <a:rPr lang="en-US" altLang="en-US" dirty="0">
                <a:solidFill>
                  <a:srgbClr val="000000"/>
                </a:solidFill>
                <a:latin typeface="Bell Gothic Std Light" panose="020B0606020203020204" pitchFamily="34" charset="0"/>
                <a:cs typeface="Nirmala UI" panose="020B0502040204020203" pitchFamily="34" charset="0"/>
              </a:rPr>
              <a:t>= repayment to a victim for harmful actions</a:t>
            </a:r>
          </a:p>
          <a:p>
            <a:r>
              <a:rPr lang="en-US" altLang="en-US" dirty="0">
                <a:solidFill>
                  <a:srgbClr val="000000"/>
                </a:solidFill>
                <a:latin typeface="Bell Gothic Std Light" panose="020B0606020203020204" pitchFamily="34" charset="0"/>
                <a:cs typeface="Nirmala UI" panose="020B0502040204020203" pitchFamily="34" charset="0"/>
              </a:rPr>
              <a:t>For example: “Any one who opens his ditches to water his crop, but is careless, and the water floods the field of his neighbor, then he shall pay his neighbor corn for his loss.” </a:t>
            </a:r>
          </a:p>
        </p:txBody>
      </p:sp>
      <p:sp>
        <p:nvSpPr>
          <p:cNvPr id="8" name="Rectangle 5"/>
          <p:cNvSpPr>
            <a:spLocks noChangeArrowheads="1"/>
          </p:cNvSpPr>
          <p:nvPr/>
        </p:nvSpPr>
        <p:spPr bwMode="auto">
          <a:xfrm>
            <a:off x="381000" y="3803968"/>
            <a:ext cx="7734300" cy="1477328"/>
          </a:xfrm>
          <a:prstGeom prst="rect">
            <a:avLst/>
          </a:prstGeom>
          <a:noFill/>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20000"/>
              </a:spcBef>
              <a:buClr>
                <a:schemeClr val="hlink"/>
              </a:buClr>
              <a:buSzPct val="60000"/>
              <a:buFont typeface="Wingdings" panose="05000000000000000000" pitchFamily="2" charset="2"/>
              <a:buNone/>
            </a:pPr>
            <a:r>
              <a:rPr lang="en-US" altLang="en-US" u="sng" dirty="0">
                <a:solidFill>
                  <a:srgbClr val="000000"/>
                </a:solidFill>
                <a:latin typeface="Bell Gothic Std Light" panose="020B0606020203020204" pitchFamily="34" charset="0"/>
              </a:rPr>
              <a:t>Retribution</a:t>
            </a:r>
            <a:r>
              <a:rPr lang="en-US" altLang="en-US" dirty="0">
                <a:solidFill>
                  <a:srgbClr val="000000"/>
                </a:solidFill>
                <a:latin typeface="Bell Gothic Std Light" panose="020B0606020203020204" pitchFamily="34" charset="0"/>
              </a:rPr>
              <a:t>=  ‘Eye for an eye’ justice based on vengeance</a:t>
            </a:r>
          </a:p>
          <a:p>
            <a:pPr eaLnBrk="1" hangingPunct="1"/>
            <a:r>
              <a:rPr lang="en-US" altLang="en-US" dirty="0">
                <a:solidFill>
                  <a:srgbClr val="000000"/>
                </a:solidFill>
                <a:latin typeface="Bell Gothic Std Light" panose="020B0606020203020204" pitchFamily="34" charset="0"/>
              </a:rPr>
              <a:t>For example:  “If fire break out in a house, and some one who comes to put it out cast his eye upon the property of the owner of the house, and take the property of the master of the house, he shall be thrown into that self-same fire.”</a:t>
            </a:r>
            <a:r>
              <a:rPr lang="en-US" altLang="en-US" dirty="0">
                <a:latin typeface="Bell Gothic Std Light" panose="020B0606020203020204" pitchFamily="34" charset="0"/>
              </a:rPr>
              <a:t> </a:t>
            </a:r>
          </a:p>
        </p:txBody>
      </p:sp>
      <p:sp>
        <p:nvSpPr>
          <p:cNvPr id="9" name="Rectangle 8"/>
          <p:cNvSpPr/>
          <p:nvPr/>
        </p:nvSpPr>
        <p:spPr>
          <a:xfrm>
            <a:off x="7152445" y="0"/>
            <a:ext cx="4821320"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 History of Law</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7413963" y="807523"/>
            <a:ext cx="4397037" cy="707886"/>
          </a:xfrm>
          <a:prstGeom prst="rect">
            <a:avLst/>
          </a:prstGeom>
          <a:noFill/>
        </p:spPr>
        <p:txBody>
          <a:bodyPr wrap="none" lIns="91440" tIns="45720" rIns="91440" bIns="45720">
            <a:spAutoFit/>
          </a:bodyPr>
          <a:lstStyle/>
          <a:p>
            <a:pPr algn="ctr"/>
            <a:r>
              <a:rPr lang="en-US" altLang="en-US" sz="4000" b="1" u="sng"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Hammurabi’s Code</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11" name="Picture 7" descr="Image:CodeOfHammurabi.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1382" y="1769211"/>
            <a:ext cx="3162300" cy="4905375"/>
          </a:xfrm>
          <a:prstGeom prst="rect">
            <a:avLst/>
          </a:prstGeom>
          <a:noFill/>
          <a:ln w="38100">
            <a:solidFill>
              <a:srgbClr val="FF99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3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amond(in)">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diamond(in)">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diamond(in)">
                                      <p:cBhvr>
                                        <p:cTn id="2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152445" y="0"/>
            <a:ext cx="4821320"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 History of Law</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7" name="Rectangle 3"/>
          <p:cNvSpPr txBox="1">
            <a:spLocks noChangeArrowheads="1"/>
          </p:cNvSpPr>
          <p:nvPr/>
        </p:nvSpPr>
        <p:spPr>
          <a:xfrm>
            <a:off x="218235" y="1281511"/>
            <a:ext cx="6169865" cy="4712890"/>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ltLang="en-US" b="1" u="sng" dirty="0" smtClean="0">
                <a:latin typeface="Bell Gothic Std Light" panose="020B0606020203020204" pitchFamily="34" charset="0"/>
              </a:rPr>
              <a:t>The laws of Moses AKA biblical law </a:t>
            </a:r>
            <a:r>
              <a:rPr lang="en-US" altLang="en-US" u="sng" dirty="0" smtClean="0">
                <a:latin typeface="Bell Gothic Std Light" panose="020B0606020203020204" pitchFamily="34" charset="0"/>
              </a:rPr>
              <a:t>- </a:t>
            </a:r>
            <a:r>
              <a:rPr lang="en-US" altLang="en-US" dirty="0" smtClean="0">
                <a:latin typeface="Bell Gothic Std Light" panose="020B0606020203020204" pitchFamily="34" charset="0"/>
              </a:rPr>
              <a:t>or Hebrew law - The Ten Commandments - 1250 BC</a:t>
            </a:r>
          </a:p>
          <a:p>
            <a:pPr>
              <a:defRPr/>
            </a:pPr>
            <a:r>
              <a:rPr lang="en-US" altLang="en-US" dirty="0" smtClean="0">
                <a:latin typeface="Bell Gothic Std Light" panose="020B0606020203020204" pitchFamily="34" charset="0"/>
              </a:rPr>
              <a:t>more concerned with punishing a deliberate action than an accidental act of harm</a:t>
            </a:r>
          </a:p>
          <a:p>
            <a:pPr>
              <a:defRPr/>
            </a:pPr>
            <a:r>
              <a:rPr lang="en-US" altLang="en-US" dirty="0" smtClean="0">
                <a:latin typeface="Bell Gothic Std Light" panose="020B0606020203020204" pitchFamily="34" charset="0"/>
              </a:rPr>
              <a:t>care for the poor was expressed</a:t>
            </a:r>
          </a:p>
          <a:p>
            <a:pPr>
              <a:defRPr/>
            </a:pPr>
            <a:r>
              <a:rPr lang="en-US" altLang="en-US" dirty="0" smtClean="0">
                <a:latin typeface="Bell Gothic Std Light" panose="020B0606020203020204" pitchFamily="34" charset="0"/>
              </a:rPr>
              <a:t>both the Code of Hammurabi and the Mosaic Law show the importance of respect for the parents</a:t>
            </a:r>
            <a:endParaRPr lang="en-US" altLang="en-US" dirty="0">
              <a:latin typeface="Bell Gothic Std Light" panose="020B0606020203020204" pitchFamily="34" charset="0"/>
            </a:endParaRPr>
          </a:p>
        </p:txBody>
      </p:sp>
      <p:sp>
        <p:nvSpPr>
          <p:cNvPr id="8" name="Rectangle 7"/>
          <p:cNvSpPr/>
          <p:nvPr/>
        </p:nvSpPr>
        <p:spPr>
          <a:xfrm>
            <a:off x="1522366" y="417912"/>
            <a:ext cx="2898870" cy="707886"/>
          </a:xfrm>
          <a:prstGeom prst="rect">
            <a:avLst/>
          </a:prstGeom>
          <a:noFill/>
        </p:spPr>
        <p:txBody>
          <a:bodyPr wrap="none" lIns="91440" tIns="45720" rIns="91440" bIns="45720">
            <a:spAutoFit/>
          </a:bodyPr>
          <a:lstStyle/>
          <a:p>
            <a:pPr algn="ctr"/>
            <a:r>
              <a:rPr lang="en-US" altLang="en-US" sz="4000" b="1" u="sng"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Biblical Law</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9" name="Picture 7" descr="michelangelo_mos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5179" y="1019873"/>
            <a:ext cx="3998603" cy="5741584"/>
          </a:xfrm>
          <a:prstGeom prst="rect">
            <a:avLst/>
          </a:prstGeom>
          <a:noFill/>
          <a:ln w="53975">
            <a:solidFill>
              <a:srgbClr val="FF66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57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 calcmode="lin" valueType="num">
                                      <p:cBhvr additive="base">
                                        <p:cTn id="2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152445" y="0"/>
            <a:ext cx="4821320"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 History of Law</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3"/>
          <p:cNvSpPr txBox="1">
            <a:spLocks noChangeArrowheads="1"/>
          </p:cNvSpPr>
          <p:nvPr/>
        </p:nvSpPr>
        <p:spPr>
          <a:xfrm>
            <a:off x="218235" y="923330"/>
            <a:ext cx="6303880" cy="5820370"/>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ltLang="en-US" b="1" u="sng" dirty="0" smtClean="0">
                <a:latin typeface="Bell Gothic Std Light" panose="020B0606020203020204" pitchFamily="34" charset="0"/>
              </a:rPr>
              <a:t>Greek Law – </a:t>
            </a:r>
            <a:r>
              <a:rPr lang="en-US" altLang="en-US" dirty="0" smtClean="0">
                <a:latin typeface="Bell Gothic Std Light" panose="020B0606020203020204" pitchFamily="34" charset="0"/>
              </a:rPr>
              <a:t>Practiced in ancient Athens – the first known Democracy in the World – 400 BC</a:t>
            </a:r>
            <a:endParaRPr lang="en-US" altLang="en-US" b="1" u="sng" dirty="0" smtClean="0">
              <a:latin typeface="Bell Gothic Std Light" panose="020B0606020203020204" pitchFamily="34" charset="0"/>
            </a:endParaRPr>
          </a:p>
          <a:p>
            <a:pPr>
              <a:defRPr/>
            </a:pPr>
            <a:r>
              <a:rPr lang="en-US" altLang="en-US" dirty="0" smtClean="0">
                <a:latin typeface="Bell Gothic Std Light" panose="020B0606020203020204" pitchFamily="34" charset="0"/>
              </a:rPr>
              <a:t>Only a small number of people in ancient Greece (Athens) were recognized as citizens and had political rights.</a:t>
            </a:r>
          </a:p>
          <a:p>
            <a:pPr lvl="1">
              <a:defRPr/>
            </a:pPr>
            <a:r>
              <a:rPr lang="en-US" altLang="en-US" dirty="0" smtClean="0">
                <a:latin typeface="Bell Gothic Std Light" panose="020B0606020203020204" pitchFamily="34" charset="0"/>
              </a:rPr>
              <a:t>citizens excluded women, children, aliens and slaves</a:t>
            </a:r>
          </a:p>
          <a:p>
            <a:pPr lvl="1">
              <a:defRPr/>
            </a:pPr>
            <a:r>
              <a:rPr lang="en-US" altLang="en-US" dirty="0" smtClean="0">
                <a:latin typeface="Bell Gothic Std Light" panose="020B0606020203020204" pitchFamily="34" charset="0"/>
              </a:rPr>
              <a:t>Women who were on trial were not allowed to speak for themselves</a:t>
            </a:r>
          </a:p>
          <a:p>
            <a:pPr>
              <a:defRPr/>
            </a:pPr>
            <a:r>
              <a:rPr lang="en-US" altLang="en-US" dirty="0">
                <a:latin typeface="Bell Gothic Std Light" panose="020B0606020203020204" pitchFamily="34" charset="0"/>
              </a:rPr>
              <a:t>R</a:t>
            </a:r>
            <a:r>
              <a:rPr lang="en-US" altLang="en-US" dirty="0" smtClean="0">
                <a:latin typeface="Bell Gothic Std Light" panose="020B0606020203020204" pitchFamily="34" charset="0"/>
              </a:rPr>
              <a:t>esponsibilities of the citizen included voting, jury duty and the running of the country</a:t>
            </a:r>
          </a:p>
        </p:txBody>
      </p:sp>
      <p:sp>
        <p:nvSpPr>
          <p:cNvPr id="7" name="Rectangle 6"/>
          <p:cNvSpPr/>
          <p:nvPr/>
        </p:nvSpPr>
        <p:spPr>
          <a:xfrm>
            <a:off x="1675791" y="32882"/>
            <a:ext cx="2525371" cy="707886"/>
          </a:xfrm>
          <a:prstGeom prst="rect">
            <a:avLst/>
          </a:prstGeom>
          <a:noFill/>
        </p:spPr>
        <p:txBody>
          <a:bodyPr wrap="none" lIns="91440" tIns="45720" rIns="91440" bIns="45720">
            <a:spAutoFit/>
          </a:bodyPr>
          <a:lstStyle/>
          <a:p>
            <a:pPr algn="ctr"/>
            <a:r>
              <a:rPr lang="en-US" altLang="en-US" sz="4000" b="1" u="sng"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Greek law</a:t>
            </a:r>
            <a:r>
              <a:rPr lang="en-US" altLang="en-US" sz="40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 </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8" name="Picture 5" descr="socrate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4341" y="2408403"/>
            <a:ext cx="5503836" cy="3744392"/>
          </a:xfrm>
          <a:prstGeom prst="rect">
            <a:avLst/>
          </a:prstGeom>
          <a:noFill/>
          <a:ln w="76200">
            <a:solidFill>
              <a:srgbClr val="FF99CC"/>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025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box(in)">
                                      <p:cBhvr>
                                        <p:cTn id="31"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152445" y="0"/>
            <a:ext cx="4821320"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 History of Law</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7" name="Rectangle 3"/>
          <p:cNvSpPr txBox="1">
            <a:spLocks noChangeArrowheads="1"/>
          </p:cNvSpPr>
          <p:nvPr/>
        </p:nvSpPr>
        <p:spPr>
          <a:xfrm>
            <a:off x="380999" y="1844081"/>
            <a:ext cx="6771445" cy="4356100"/>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defRPr/>
            </a:pPr>
            <a:r>
              <a:rPr lang="en-US" altLang="en-US" b="1" u="sng" dirty="0" smtClean="0">
                <a:latin typeface="Bell Gothic Std Light" panose="020B0606020203020204" pitchFamily="34" charset="0"/>
              </a:rPr>
              <a:t>Roman law - </a:t>
            </a:r>
            <a:r>
              <a:rPr lang="en-US" altLang="en-US" dirty="0" smtClean="0">
                <a:latin typeface="Bell Gothic Std Light" panose="020B0606020203020204" pitchFamily="34" charset="0"/>
              </a:rPr>
              <a:t> Practiced in the Roman Republic (509 BC – 31 BC) is based on two basic principles:</a:t>
            </a:r>
          </a:p>
          <a:p>
            <a:pPr>
              <a:lnSpc>
                <a:spcPct val="80000"/>
              </a:lnSpc>
              <a:buFont typeface="Wingdings" panose="05000000000000000000" pitchFamily="2" charset="2"/>
              <a:buNone/>
              <a:defRPr/>
            </a:pPr>
            <a:r>
              <a:rPr lang="en-US" altLang="en-US" dirty="0" smtClean="0">
                <a:latin typeface="Bell Gothic Std Light" panose="020B0606020203020204" pitchFamily="34" charset="0"/>
              </a:rPr>
              <a:t>		(1) the law must be recorded</a:t>
            </a:r>
          </a:p>
          <a:p>
            <a:pPr>
              <a:lnSpc>
                <a:spcPct val="80000"/>
              </a:lnSpc>
              <a:buFont typeface="Wingdings" panose="05000000000000000000" pitchFamily="2" charset="2"/>
              <a:buNone/>
              <a:defRPr/>
            </a:pPr>
            <a:r>
              <a:rPr lang="en-US" altLang="en-US" dirty="0" smtClean="0">
                <a:latin typeface="Bell Gothic Std Light" panose="020B0606020203020204" pitchFamily="34" charset="0"/>
              </a:rPr>
              <a:t>		(2) justice cannot be left in the hands 	of judges alone to interpret</a:t>
            </a:r>
          </a:p>
          <a:p>
            <a:pPr>
              <a:lnSpc>
                <a:spcPct val="80000"/>
              </a:lnSpc>
              <a:defRPr/>
            </a:pPr>
            <a:r>
              <a:rPr lang="en-US" altLang="en-US" dirty="0" smtClean="0">
                <a:latin typeface="Bell Gothic Std Light" panose="020B0606020203020204" pitchFamily="34" charset="0"/>
              </a:rPr>
              <a:t>The Twelve Tablets of Roman Law are now considered the foundation of modern law</a:t>
            </a:r>
          </a:p>
          <a:p>
            <a:pPr>
              <a:lnSpc>
                <a:spcPct val="80000"/>
              </a:lnSpc>
              <a:defRPr/>
            </a:pPr>
            <a:r>
              <a:rPr lang="en-US" altLang="en-US" dirty="0"/>
              <a:t>laws reflected a patriarchal society - women had no status as persons</a:t>
            </a:r>
          </a:p>
          <a:p>
            <a:pPr>
              <a:lnSpc>
                <a:spcPct val="80000"/>
              </a:lnSpc>
              <a:defRPr/>
            </a:pPr>
            <a:endParaRPr lang="en-US" altLang="en-US" dirty="0" smtClean="0">
              <a:latin typeface="Bell Gothic Std Light" panose="020B0606020203020204" pitchFamily="34" charset="0"/>
            </a:endParaRPr>
          </a:p>
          <a:p>
            <a:pPr>
              <a:lnSpc>
                <a:spcPct val="80000"/>
              </a:lnSpc>
              <a:defRPr/>
            </a:pPr>
            <a:endParaRPr lang="en-US" altLang="en-US" dirty="0">
              <a:latin typeface="Bell Gothic Std Light" panose="020B0606020203020204" pitchFamily="34" charset="0"/>
            </a:endParaRPr>
          </a:p>
        </p:txBody>
      </p:sp>
      <p:sp>
        <p:nvSpPr>
          <p:cNvPr id="8" name="Rectangle 3"/>
          <p:cNvSpPr txBox="1">
            <a:spLocks noChangeArrowheads="1"/>
          </p:cNvSpPr>
          <p:nvPr/>
        </p:nvSpPr>
        <p:spPr>
          <a:xfrm>
            <a:off x="718722" y="4692651"/>
            <a:ext cx="6096000" cy="1447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altLang="en-US" sz="2400" dirty="0"/>
          </a:p>
        </p:txBody>
      </p:sp>
      <p:sp>
        <p:nvSpPr>
          <p:cNvPr id="9" name="Rectangle 8"/>
          <p:cNvSpPr/>
          <p:nvPr/>
        </p:nvSpPr>
        <p:spPr>
          <a:xfrm>
            <a:off x="1908596" y="881828"/>
            <a:ext cx="2736005" cy="707886"/>
          </a:xfrm>
          <a:prstGeom prst="rect">
            <a:avLst/>
          </a:prstGeom>
          <a:noFill/>
        </p:spPr>
        <p:txBody>
          <a:bodyPr wrap="none" lIns="91440" tIns="45720" rIns="91440" bIns="45720">
            <a:spAutoFit/>
          </a:bodyPr>
          <a:lstStyle/>
          <a:p>
            <a:pPr algn="ctr"/>
            <a:r>
              <a:rPr lang="en-US" altLang="en-US" sz="4000" b="1" u="sng"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Roman law</a:t>
            </a:r>
            <a:r>
              <a:rPr lang="en-US" altLang="en-US" sz="40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 </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10" name="Picture 5" descr="romansenato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7780" y="2738735"/>
            <a:ext cx="4688883" cy="3001963"/>
          </a:xfrm>
          <a:prstGeom prst="rect">
            <a:avLst/>
          </a:prstGeom>
          <a:noFill/>
          <a:ln w="25400">
            <a:solidFill>
              <a:srgbClr val="FF99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97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nodePh="1">
                                  <p:stCondLst>
                                    <p:cond delay="0"/>
                                  </p:stCondLst>
                                  <p:endCondLst>
                                    <p:cond evt="begin" delay="0">
                                      <p:tn val="35"/>
                                    </p:cond>
                                  </p:end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pPr algn="l"/>
            <a:r>
              <a:rPr lang="en-US" dirty="0" smtClean="0">
                <a:latin typeface="Copperplate Gothic Light" panose="020E0507020206020404" pitchFamily="34" charset="0"/>
              </a:rPr>
              <a:t>    I. WHAT IS LAW?</a:t>
            </a:r>
            <a:endParaRPr lang="en-US" dirty="0">
              <a:latin typeface="Copperplate Gothic Light" panose="020E0507020206020404" pitchFamily="34" charset="0"/>
            </a:endParaRPr>
          </a:p>
        </p:txBody>
      </p:sp>
      <p:sp>
        <p:nvSpPr>
          <p:cNvPr id="3" name="Content Placeholder 2"/>
          <p:cNvSpPr>
            <a:spLocks noGrp="1"/>
          </p:cNvSpPr>
          <p:nvPr>
            <p:ph idx="1"/>
          </p:nvPr>
        </p:nvSpPr>
        <p:spPr>
          <a:xfrm>
            <a:off x="838200" y="1690688"/>
            <a:ext cx="10515600" cy="3194821"/>
          </a:xfrm>
        </p:spPr>
        <p:style>
          <a:lnRef idx="1">
            <a:schemeClr val="accent3"/>
          </a:lnRef>
          <a:fillRef idx="2">
            <a:schemeClr val="accent3"/>
          </a:fillRef>
          <a:effectRef idx="1">
            <a:schemeClr val="accent3"/>
          </a:effectRef>
          <a:fontRef idx="minor">
            <a:schemeClr val="dk1"/>
          </a:fontRef>
        </p:style>
        <p:txBody>
          <a:bodyPr>
            <a:normAutofit/>
          </a:bodyPr>
          <a:lstStyle/>
          <a:p>
            <a:r>
              <a:rPr lang="en-US" u="sng" dirty="0" smtClean="0">
                <a:latin typeface="Copperplate Gothic Light" panose="020E0507020206020404" pitchFamily="34" charset="0"/>
              </a:rPr>
              <a:t>LAW</a:t>
            </a:r>
            <a:r>
              <a:rPr lang="en-US" dirty="0" smtClean="0">
                <a:latin typeface="Copperplate Gothic Light" panose="020E0507020206020404" pitchFamily="34" charset="0"/>
              </a:rPr>
              <a:t> </a:t>
            </a:r>
            <a:r>
              <a:rPr lang="en-US" b="1" dirty="0" smtClean="0">
                <a:latin typeface="Copperplate Gothic Light" panose="020E0507020206020404" pitchFamily="34" charset="0"/>
              </a:rPr>
              <a:t>is defined as that set of rules or regulations by which a government regulates the conduct of people within a society.</a:t>
            </a:r>
          </a:p>
          <a:p>
            <a:pPr marL="0" indent="0">
              <a:buNone/>
            </a:pPr>
            <a:endParaRPr lang="en-US" b="1" dirty="0" smtClean="0">
              <a:latin typeface="Copperplate Gothic Light" panose="020E0507020206020404" pitchFamily="34" charset="0"/>
            </a:endParaRPr>
          </a:p>
          <a:p>
            <a:r>
              <a:rPr lang="en-US" dirty="0" smtClean="0">
                <a:latin typeface="Copperplate Gothic Light" panose="020E0507020206020404" pitchFamily="34" charset="0"/>
              </a:rPr>
              <a:t>A Rule is </a:t>
            </a:r>
            <a:r>
              <a:rPr lang="en-US" u="sng" dirty="0" smtClean="0">
                <a:latin typeface="Copperplate Gothic Light" panose="020E0507020206020404" pitchFamily="34" charset="0"/>
              </a:rPr>
              <a:t>NOT</a:t>
            </a:r>
            <a:r>
              <a:rPr lang="en-US" dirty="0" smtClean="0">
                <a:latin typeface="Copperplate Gothic Light" panose="020E0507020206020404" pitchFamily="34" charset="0"/>
              </a:rPr>
              <a:t> regulated by a government – it is set by a non-governing body (school, Hospital, store)</a:t>
            </a:r>
          </a:p>
          <a:p>
            <a:pPr marL="914400" lvl="2" indent="0">
              <a:buNone/>
            </a:pPr>
            <a:endParaRPr lang="en-US" dirty="0" smtClean="0">
              <a:latin typeface="Copperplate Gothic Light" panose="020E0507020206020404" pitchFamily="34" charset="0"/>
            </a:endParaRPr>
          </a:p>
          <a:p>
            <a:pPr lvl="2">
              <a:buNone/>
            </a:pPr>
            <a:endParaRPr lang="en-US" dirty="0" smtClean="0">
              <a:latin typeface="Copperplate Gothic Light" panose="020E0507020206020404" pitchFamily="34" charset="0"/>
            </a:endParaRPr>
          </a:p>
        </p:txBody>
      </p:sp>
      <p:pic>
        <p:nvPicPr>
          <p:cNvPr id="7170" name="Picture 2" descr="http://www.worldlawyerinfo.com/wp-content/uploads/2012/06/Law1.jpg"/>
          <p:cNvPicPr>
            <a:picLocks noChangeAspect="1" noChangeArrowheads="1"/>
          </p:cNvPicPr>
          <p:nvPr/>
        </p:nvPicPr>
        <p:blipFill>
          <a:blip r:embed="rId3" cstate="print"/>
          <a:srcRect/>
          <a:stretch>
            <a:fillRect/>
          </a:stretch>
        </p:blipFill>
        <p:spPr bwMode="auto">
          <a:xfrm>
            <a:off x="9173710" y="4440547"/>
            <a:ext cx="2830031" cy="22669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69441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152445" y="0"/>
            <a:ext cx="4821320"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 History of Law</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3"/>
          <p:cNvSpPr txBox="1">
            <a:spLocks noChangeArrowheads="1"/>
          </p:cNvSpPr>
          <p:nvPr/>
        </p:nvSpPr>
        <p:spPr>
          <a:xfrm>
            <a:off x="457200" y="1438136"/>
            <a:ext cx="6695245" cy="5076963"/>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ltLang="en-US" dirty="0" smtClean="0">
                <a:latin typeface="Bell Gothic Std Light" panose="020B0606020203020204" pitchFamily="34" charset="0"/>
              </a:rPr>
              <a:t>Byzantine Emperor Justinian commissioned ten men to study and clarify the 1600 books of Roman Law – 527 AD</a:t>
            </a:r>
          </a:p>
          <a:p>
            <a:pPr>
              <a:defRPr/>
            </a:pPr>
            <a:r>
              <a:rPr lang="en-US" altLang="en-US" dirty="0" smtClean="0">
                <a:latin typeface="Bell Gothic Std Light" panose="020B0606020203020204" pitchFamily="34" charset="0"/>
              </a:rPr>
              <a:t>The </a:t>
            </a:r>
            <a:r>
              <a:rPr lang="en-US" altLang="en-US" dirty="0">
                <a:latin typeface="Bell Gothic Std Light" panose="020B0606020203020204" pitchFamily="34" charset="0"/>
              </a:rPr>
              <a:t>term ‘justice’ is derived from Justinian’s name</a:t>
            </a:r>
          </a:p>
          <a:p>
            <a:pPr>
              <a:defRPr/>
            </a:pPr>
            <a:r>
              <a:rPr lang="en-US" altLang="en-US" dirty="0">
                <a:latin typeface="Bell Gothic Std Light" panose="020B0606020203020204" pitchFamily="34" charset="0"/>
              </a:rPr>
              <a:t>Formed the basis of civil law (laws governing personal relationships) which, along with criminal law, became one of the main legal systems to govern western civilization</a:t>
            </a:r>
          </a:p>
          <a:p>
            <a:pPr>
              <a:defRPr/>
            </a:pPr>
            <a:endParaRPr lang="en-US" altLang="en-US" dirty="0">
              <a:latin typeface="Bell Gothic Std Light" panose="020B0606020203020204" pitchFamily="34" charset="0"/>
            </a:endParaRPr>
          </a:p>
        </p:txBody>
      </p:sp>
      <p:sp>
        <p:nvSpPr>
          <p:cNvPr id="7" name="Rectangle 6"/>
          <p:cNvSpPr/>
          <p:nvPr/>
        </p:nvSpPr>
        <p:spPr>
          <a:xfrm>
            <a:off x="1661034" y="365125"/>
            <a:ext cx="3637534" cy="707886"/>
          </a:xfrm>
          <a:prstGeom prst="rect">
            <a:avLst/>
          </a:prstGeom>
          <a:noFill/>
        </p:spPr>
        <p:txBody>
          <a:bodyPr wrap="none" lIns="91440" tIns="45720" rIns="91440" bIns="45720">
            <a:spAutoFit/>
          </a:bodyPr>
          <a:lstStyle/>
          <a:p>
            <a:pPr algn="ctr"/>
            <a:r>
              <a:rPr lang="en-US" altLang="en-US" sz="4000" b="1" u="sng"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Justinian’s Code</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9" name="Picture 7" descr="figure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64693">
            <a:off x="7254793" y="1599058"/>
            <a:ext cx="4354466" cy="442256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62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heckerboard(across)">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152445" y="0"/>
            <a:ext cx="4821320"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 History of Law</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3"/>
          <p:cNvSpPr txBox="1">
            <a:spLocks noChangeArrowheads="1"/>
          </p:cNvSpPr>
          <p:nvPr/>
        </p:nvSpPr>
        <p:spPr>
          <a:xfrm>
            <a:off x="431800" y="1690688"/>
            <a:ext cx="6007100" cy="4140200"/>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altLang="en-US" dirty="0" smtClean="0">
                <a:latin typeface="Bell Gothic Std Light" panose="020B0606020203020204" pitchFamily="34" charset="0"/>
              </a:rPr>
              <a:t>Napoleon commissioned a new code of laws called the Napoleonic Code - 1804</a:t>
            </a:r>
          </a:p>
          <a:p>
            <a:pPr>
              <a:defRPr/>
            </a:pPr>
            <a:r>
              <a:rPr lang="en-US" altLang="en-US" dirty="0" smtClean="0"/>
              <a:t>The </a:t>
            </a:r>
            <a:r>
              <a:rPr lang="en-US" altLang="en-US" dirty="0"/>
              <a:t>Napoleonic Code served as the prototype for </a:t>
            </a:r>
            <a:r>
              <a:rPr lang="en-US" altLang="en-US" dirty="0" smtClean="0"/>
              <a:t>later </a:t>
            </a:r>
            <a:r>
              <a:rPr lang="en-US" altLang="en-US" dirty="0"/>
              <a:t>codes during the </a:t>
            </a:r>
            <a:r>
              <a:rPr lang="en-US" altLang="en-US" dirty="0" smtClean="0"/>
              <a:t>19</a:t>
            </a:r>
            <a:r>
              <a:rPr lang="en-US" altLang="en-US" baseline="30000" dirty="0" smtClean="0"/>
              <a:t>th</a:t>
            </a:r>
            <a:r>
              <a:rPr lang="en-US" altLang="en-US" dirty="0" smtClean="0"/>
              <a:t> century </a:t>
            </a:r>
            <a:r>
              <a:rPr lang="en-US" altLang="en-US" dirty="0"/>
              <a:t>in </a:t>
            </a:r>
            <a:r>
              <a:rPr lang="en-US" altLang="en-US" dirty="0" smtClean="0"/>
              <a:t>24 countries</a:t>
            </a:r>
          </a:p>
          <a:p>
            <a:pPr>
              <a:defRPr/>
            </a:pPr>
            <a:r>
              <a:rPr lang="en-US" altLang="en-US" dirty="0"/>
              <a:t>The Code, is regarded as the first modern counterpart to </a:t>
            </a:r>
            <a:r>
              <a:rPr lang="en-US" altLang="en-US" dirty="0" smtClean="0"/>
              <a:t>roman law, and is currently in effect in </a:t>
            </a:r>
            <a:r>
              <a:rPr lang="en-US" altLang="en-US" dirty="0"/>
              <a:t>F</a:t>
            </a:r>
            <a:r>
              <a:rPr lang="en-US" altLang="en-US" dirty="0" smtClean="0"/>
              <a:t>rance</a:t>
            </a:r>
            <a:endParaRPr lang="en-US" altLang="en-US" dirty="0">
              <a:latin typeface="Bell Gothic Std Light" panose="020B0606020203020204" pitchFamily="34" charset="0"/>
            </a:endParaRPr>
          </a:p>
        </p:txBody>
      </p:sp>
      <p:sp>
        <p:nvSpPr>
          <p:cNvPr id="7" name="Rectangle 6"/>
          <p:cNvSpPr/>
          <p:nvPr/>
        </p:nvSpPr>
        <p:spPr>
          <a:xfrm>
            <a:off x="838200" y="279609"/>
            <a:ext cx="4799712" cy="707886"/>
          </a:xfrm>
          <a:prstGeom prst="rect">
            <a:avLst/>
          </a:prstGeom>
          <a:noFill/>
        </p:spPr>
        <p:txBody>
          <a:bodyPr wrap="none" lIns="91440" tIns="45720" rIns="91440" bIns="45720">
            <a:spAutoFit/>
          </a:bodyPr>
          <a:lstStyle/>
          <a:p>
            <a:pPr algn="ctr"/>
            <a:r>
              <a:rPr lang="en-US" altLang="en-US" sz="4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The Napoleonic </a:t>
            </a:r>
            <a:r>
              <a:rPr lang="en-US" altLang="en-US" sz="4000" b="1" u="sng"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Code</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76176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additive="base">
                                        <p:cTn id="1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230720" y="0"/>
            <a:ext cx="6053453"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III. U.S. Legal System</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3"/>
          <p:cNvSpPr txBox="1">
            <a:spLocks noChangeArrowheads="1"/>
          </p:cNvSpPr>
          <p:nvPr/>
        </p:nvSpPr>
        <p:spPr>
          <a:xfrm>
            <a:off x="622300" y="1783815"/>
            <a:ext cx="6731000" cy="4004211"/>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buFontTx/>
              <a:buAutoNum type="arabicPeriod"/>
              <a:defRPr/>
            </a:pPr>
            <a:r>
              <a:rPr lang="en-US" altLang="en-US" sz="4000" dirty="0" smtClean="0">
                <a:solidFill>
                  <a:srgbClr val="000000"/>
                </a:solidFill>
                <a:latin typeface="Bell Gothic Std Light" panose="020B0606020203020204" pitchFamily="34" charset="0"/>
              </a:rPr>
              <a:t>Constitutional Law </a:t>
            </a:r>
          </a:p>
          <a:p>
            <a:pPr marL="990600" lvl="1" indent="-533400">
              <a:buFontTx/>
              <a:buNone/>
              <a:defRPr/>
            </a:pPr>
            <a:r>
              <a:rPr lang="en-US" altLang="en-US" sz="3600" dirty="0" smtClean="0">
                <a:solidFill>
                  <a:srgbClr val="000000"/>
                </a:solidFill>
                <a:latin typeface="Bell Gothic Std Light" panose="020B0606020203020204" pitchFamily="34" charset="0"/>
              </a:rPr>
              <a:t>		(Federal and State)</a:t>
            </a:r>
          </a:p>
          <a:p>
            <a:pPr marL="609600" indent="-609600">
              <a:buFontTx/>
              <a:buAutoNum type="arabicPeriod"/>
              <a:defRPr/>
            </a:pPr>
            <a:r>
              <a:rPr lang="en-US" altLang="en-US" sz="4000" dirty="0" smtClean="0">
                <a:solidFill>
                  <a:srgbClr val="000000"/>
                </a:solidFill>
                <a:latin typeface="Bell Gothic Std Light" panose="020B0606020203020204" pitchFamily="34" charset="0"/>
              </a:rPr>
              <a:t>Common Law</a:t>
            </a:r>
          </a:p>
          <a:p>
            <a:pPr marL="609600" indent="-609600">
              <a:buFontTx/>
              <a:buAutoNum type="arabicPeriod"/>
              <a:defRPr/>
            </a:pPr>
            <a:r>
              <a:rPr lang="en-US" altLang="en-US" sz="4000" dirty="0" smtClean="0">
                <a:solidFill>
                  <a:srgbClr val="000000"/>
                </a:solidFill>
                <a:latin typeface="Bell Gothic Std Light" panose="020B0606020203020204" pitchFamily="34" charset="0"/>
              </a:rPr>
              <a:t>Statutory Law</a:t>
            </a:r>
          </a:p>
          <a:p>
            <a:pPr marL="609600" indent="-609600">
              <a:buFontTx/>
              <a:buAutoNum type="arabicPeriod"/>
              <a:defRPr/>
            </a:pPr>
            <a:r>
              <a:rPr lang="en-US" altLang="en-US" sz="4000" dirty="0" smtClean="0">
                <a:solidFill>
                  <a:srgbClr val="000000"/>
                </a:solidFill>
                <a:latin typeface="Bell Gothic Std Light" panose="020B0606020203020204" pitchFamily="34" charset="0"/>
              </a:rPr>
              <a:t>Court Decisions</a:t>
            </a:r>
          </a:p>
          <a:p>
            <a:pPr marL="609600" indent="-609600">
              <a:buFontTx/>
              <a:buAutoNum type="arabicPeriod"/>
              <a:defRPr/>
            </a:pPr>
            <a:r>
              <a:rPr lang="en-US" altLang="en-US" sz="4000" dirty="0" smtClean="0">
                <a:solidFill>
                  <a:srgbClr val="000000"/>
                </a:solidFill>
                <a:latin typeface="Bell Gothic Std Light" panose="020B0606020203020204" pitchFamily="34" charset="0"/>
              </a:rPr>
              <a:t>Administrative Regulations</a:t>
            </a:r>
            <a:endParaRPr lang="en-US" altLang="en-US" sz="4000" dirty="0">
              <a:solidFill>
                <a:srgbClr val="000000"/>
              </a:solidFill>
              <a:latin typeface="Bell Gothic Std Light" panose="020B0606020203020204" pitchFamily="34" charset="0"/>
            </a:endParaRPr>
          </a:p>
        </p:txBody>
      </p:sp>
      <p:sp>
        <p:nvSpPr>
          <p:cNvPr id="7" name="Rectangle 6"/>
          <p:cNvSpPr/>
          <p:nvPr/>
        </p:nvSpPr>
        <p:spPr>
          <a:xfrm>
            <a:off x="128784" y="230188"/>
            <a:ext cx="6194109" cy="1323439"/>
          </a:xfrm>
          <a:prstGeom prst="rect">
            <a:avLst/>
          </a:prstGeom>
          <a:noFill/>
        </p:spPr>
        <p:txBody>
          <a:bodyPr wrap="square" lIns="91440" tIns="45720" rIns="91440" bIns="45720">
            <a:spAutoFit/>
          </a:bodyPr>
          <a:lstStyle/>
          <a:p>
            <a:pPr algn="ctr"/>
            <a:r>
              <a:rPr lang="en-US" sz="4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The 5 Main Sources of U.S. Law</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67026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up)">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up)">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wipe(up)">
                                      <p:cBhvr>
                                        <p:cTn id="20" dur="500"/>
                                        <p:tgtEl>
                                          <p:spTgt spid="6">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wipe(up)">
                                      <p:cBhvr>
                                        <p:cTn id="25" dur="5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wipe(up)">
                                      <p:cBhvr>
                                        <p:cTn id="30"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230720" y="0"/>
            <a:ext cx="6053453"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III. U.S. Legal System</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9" name="Rectangle 3"/>
          <p:cNvSpPr txBox="1">
            <a:spLocks noChangeArrowheads="1"/>
          </p:cNvSpPr>
          <p:nvPr/>
        </p:nvSpPr>
        <p:spPr>
          <a:xfrm>
            <a:off x="252292" y="1288455"/>
            <a:ext cx="7494707" cy="5016500"/>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buFontTx/>
              <a:buNone/>
              <a:defRPr/>
            </a:pPr>
            <a:r>
              <a:rPr lang="en-US" altLang="en-US" b="1" u="sng" dirty="0" smtClean="0">
                <a:solidFill>
                  <a:srgbClr val="000000"/>
                </a:solidFill>
                <a:latin typeface="Bell Gothic Std Light" panose="020B0606020203020204" pitchFamily="34" charset="0"/>
              </a:rPr>
              <a:t>The U.S. Constitution:</a:t>
            </a:r>
          </a:p>
          <a:p>
            <a:pPr marL="990600" lvl="1" indent="-533400">
              <a:buFontTx/>
              <a:buAutoNum type="arabicPeriod"/>
              <a:defRPr/>
            </a:pPr>
            <a:r>
              <a:rPr lang="en-US" altLang="en-US" sz="2800" u="sng" dirty="0" smtClean="0">
                <a:solidFill>
                  <a:srgbClr val="000000"/>
                </a:solidFill>
                <a:latin typeface="Bell Gothic Std Light" panose="020B0606020203020204" pitchFamily="34" charset="0"/>
              </a:rPr>
              <a:t>Is the most fundamental law in our Country. </a:t>
            </a:r>
          </a:p>
          <a:p>
            <a:pPr marL="990600" lvl="1" indent="-533400">
              <a:buFontTx/>
              <a:buAutoNum type="arabicPeriod"/>
              <a:defRPr/>
            </a:pPr>
            <a:r>
              <a:rPr lang="en-US" altLang="en-US" sz="2800" dirty="0" smtClean="0">
                <a:solidFill>
                  <a:srgbClr val="000000"/>
                </a:solidFill>
                <a:latin typeface="Bell Gothic Std Light" panose="020B0606020203020204" pitchFamily="34" charset="0"/>
              </a:rPr>
              <a:t>Defines the limits of the federal and state governments for passing laws.</a:t>
            </a:r>
          </a:p>
        </p:txBody>
      </p:sp>
      <p:sp>
        <p:nvSpPr>
          <p:cNvPr id="10" name="Rectangle 9"/>
          <p:cNvSpPr/>
          <p:nvPr/>
        </p:nvSpPr>
        <p:spPr>
          <a:xfrm>
            <a:off x="128784" y="230188"/>
            <a:ext cx="6194109" cy="707886"/>
          </a:xfrm>
          <a:prstGeom prst="rect">
            <a:avLst/>
          </a:prstGeom>
          <a:noFill/>
        </p:spPr>
        <p:txBody>
          <a:bodyPr wrap="square" lIns="91440" tIns="45720" rIns="91440" bIns="45720">
            <a:spAutoFit/>
          </a:bodyPr>
          <a:lstStyle/>
          <a:p>
            <a:pPr algn="ctr"/>
            <a:r>
              <a:rPr lang="en-US" sz="4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 1 Constitutional Law</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99737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1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up)">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up)">
                                      <p:cBhvr>
                                        <p:cTn id="17"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230720" y="0"/>
            <a:ext cx="6053453"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III. U.S. Legal System</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3"/>
          <p:cNvSpPr txBox="1">
            <a:spLocks noChangeArrowheads="1"/>
          </p:cNvSpPr>
          <p:nvPr/>
        </p:nvSpPr>
        <p:spPr>
          <a:xfrm>
            <a:off x="254000" y="1473200"/>
            <a:ext cx="7823200" cy="5029200"/>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1775" indent="-231775">
              <a:lnSpc>
                <a:spcPct val="125000"/>
              </a:lnSpc>
              <a:defRPr/>
            </a:pPr>
            <a:r>
              <a:rPr lang="en-US" altLang="en-US" dirty="0" smtClean="0">
                <a:solidFill>
                  <a:srgbClr val="000000"/>
                </a:solidFill>
                <a:latin typeface="Bell Gothic Std Light" panose="020B0606020203020204" pitchFamily="34" charset="0"/>
              </a:rPr>
              <a:t>Judges or “Magistrates” traveled the countryside deciding cases on local customs and traditions.</a:t>
            </a:r>
          </a:p>
          <a:p>
            <a:pPr marL="231775" indent="-231775">
              <a:defRPr/>
            </a:pPr>
            <a:r>
              <a:rPr lang="en-US" altLang="en-US" u="sng" dirty="0" smtClean="0">
                <a:solidFill>
                  <a:srgbClr val="000000"/>
                </a:solidFill>
                <a:latin typeface="Bell Gothic Std Light" panose="020B0606020203020204" pitchFamily="34" charset="0"/>
              </a:rPr>
              <a:t>Judges share their decisions with other Judges, and this became the basis for “Common Law.”</a:t>
            </a:r>
          </a:p>
          <a:p>
            <a:pPr>
              <a:buFontTx/>
              <a:buNone/>
              <a:defRPr/>
            </a:pPr>
            <a:r>
              <a:rPr lang="en-US" altLang="en-US" b="1" dirty="0">
                <a:solidFill>
                  <a:srgbClr val="000000"/>
                </a:solidFill>
                <a:latin typeface="Bell Gothic Std Light" panose="020B0606020203020204" pitchFamily="34" charset="0"/>
              </a:rPr>
              <a:t>Eventually, decisions were written down and a body of cases was developed.</a:t>
            </a:r>
          </a:p>
          <a:p>
            <a:pPr>
              <a:defRPr/>
            </a:pPr>
            <a:r>
              <a:rPr lang="en-US" altLang="en-US" b="1" u="sng" dirty="0" smtClean="0">
                <a:solidFill>
                  <a:srgbClr val="000000"/>
                </a:solidFill>
                <a:latin typeface="Bell Gothic Std Light" panose="020B0606020203020204" pitchFamily="34" charset="0"/>
              </a:rPr>
              <a:t>Precedent</a:t>
            </a:r>
            <a:r>
              <a:rPr lang="en-US" altLang="en-US" dirty="0" smtClean="0">
                <a:solidFill>
                  <a:srgbClr val="000000"/>
                </a:solidFill>
                <a:latin typeface="Bell Gothic Std Light" panose="020B0606020203020204" pitchFamily="34" charset="0"/>
              </a:rPr>
              <a:t> </a:t>
            </a:r>
            <a:r>
              <a:rPr lang="en-US" altLang="en-US" dirty="0">
                <a:solidFill>
                  <a:srgbClr val="000000"/>
                </a:solidFill>
                <a:latin typeface="Bell Gothic Std Light" panose="020B0606020203020204" pitchFamily="34" charset="0"/>
              </a:rPr>
              <a:t>– A Judge is </a:t>
            </a:r>
            <a:r>
              <a:rPr lang="en-US" altLang="en-US" u="sng" dirty="0">
                <a:solidFill>
                  <a:srgbClr val="000000"/>
                </a:solidFill>
                <a:latin typeface="Bell Gothic Std Light" panose="020B0606020203020204" pitchFamily="34" charset="0"/>
              </a:rPr>
              <a:t>required</a:t>
            </a:r>
            <a:r>
              <a:rPr lang="en-US" altLang="en-US" dirty="0">
                <a:solidFill>
                  <a:srgbClr val="000000"/>
                </a:solidFill>
                <a:latin typeface="Bell Gothic Std Light" panose="020B0606020203020204" pitchFamily="34" charset="0"/>
              </a:rPr>
              <a:t> to follow an earlier court decision when deciding a case with similar circumstances.</a:t>
            </a:r>
          </a:p>
          <a:p>
            <a:pPr lvl="1">
              <a:defRPr/>
            </a:pPr>
            <a:r>
              <a:rPr lang="en-US" altLang="en-US" sz="2800" b="1" u="sng" dirty="0" smtClean="0">
                <a:solidFill>
                  <a:srgbClr val="000000"/>
                </a:solidFill>
                <a:latin typeface="Bell Gothic Std Light" panose="020B0606020203020204" pitchFamily="34" charset="0"/>
              </a:rPr>
              <a:t>Stare </a:t>
            </a:r>
            <a:r>
              <a:rPr lang="en-US" altLang="en-US" sz="2800" b="1" u="sng" dirty="0">
                <a:solidFill>
                  <a:srgbClr val="000000"/>
                </a:solidFill>
                <a:latin typeface="Bell Gothic Std Light" panose="020B0606020203020204" pitchFamily="34" charset="0"/>
              </a:rPr>
              <a:t>Decisis</a:t>
            </a:r>
            <a:r>
              <a:rPr lang="en-US" altLang="en-US" sz="2800" dirty="0">
                <a:solidFill>
                  <a:srgbClr val="000000"/>
                </a:solidFill>
                <a:latin typeface="Bell Gothic Std Light" panose="020B0606020203020204" pitchFamily="34" charset="0"/>
              </a:rPr>
              <a:t> – “Let the decision stand”</a:t>
            </a:r>
            <a:endParaRPr lang="en-US" altLang="en-US" sz="2800" u="sng" dirty="0">
              <a:solidFill>
                <a:srgbClr val="000000"/>
              </a:solidFill>
              <a:latin typeface="Bell Gothic Std Light" panose="020B0606020203020204" pitchFamily="34" charset="0"/>
            </a:endParaRPr>
          </a:p>
          <a:p>
            <a:pPr marL="231775" indent="-231775">
              <a:defRPr/>
            </a:pPr>
            <a:endParaRPr lang="en-US" altLang="en-US" dirty="0">
              <a:solidFill>
                <a:srgbClr val="000000"/>
              </a:solidFill>
              <a:latin typeface="Bell Gothic Std Light" panose="020B0606020203020204" pitchFamily="34" charset="0"/>
            </a:endParaRPr>
          </a:p>
        </p:txBody>
      </p:sp>
      <p:sp>
        <p:nvSpPr>
          <p:cNvPr id="8" name="Rectangle 7"/>
          <p:cNvSpPr/>
          <p:nvPr/>
        </p:nvSpPr>
        <p:spPr>
          <a:xfrm>
            <a:off x="-98109" y="366187"/>
            <a:ext cx="6194109" cy="707886"/>
          </a:xfrm>
          <a:prstGeom prst="rect">
            <a:avLst/>
          </a:prstGeom>
          <a:noFill/>
        </p:spPr>
        <p:txBody>
          <a:bodyPr wrap="square" lIns="91440" tIns="45720" rIns="91440" bIns="45720">
            <a:spAutoFit/>
          </a:bodyPr>
          <a:lstStyle/>
          <a:p>
            <a:pPr algn="ctr"/>
            <a:r>
              <a:rPr lang="en-US" sz="4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 2 Common Law</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42170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230720" y="0"/>
            <a:ext cx="6053453"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III. U.S. Legal System</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5"/>
          <p:cNvSpPr/>
          <p:nvPr/>
        </p:nvSpPr>
        <p:spPr>
          <a:xfrm>
            <a:off x="128784" y="586919"/>
            <a:ext cx="6194109" cy="707886"/>
          </a:xfrm>
          <a:prstGeom prst="rect">
            <a:avLst/>
          </a:prstGeom>
          <a:noFill/>
        </p:spPr>
        <p:txBody>
          <a:bodyPr wrap="square" lIns="91440" tIns="45720" rIns="91440" bIns="45720">
            <a:spAutoFit/>
          </a:bodyPr>
          <a:lstStyle/>
          <a:p>
            <a:pPr algn="ctr"/>
            <a:r>
              <a:rPr lang="en-US" sz="4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 3 Statutory Law</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7" name="Rectangle 3"/>
          <p:cNvSpPr txBox="1">
            <a:spLocks noChangeArrowheads="1"/>
          </p:cNvSpPr>
          <p:nvPr/>
        </p:nvSpPr>
        <p:spPr>
          <a:xfrm>
            <a:off x="596900" y="2055813"/>
            <a:ext cx="6692900" cy="3378200"/>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40000"/>
              </a:spcBef>
              <a:buFontTx/>
              <a:buNone/>
              <a:defRPr/>
            </a:pPr>
            <a:r>
              <a:rPr lang="en-US" altLang="en-US" b="1" u="sng" dirty="0" smtClean="0">
                <a:solidFill>
                  <a:srgbClr val="000000"/>
                </a:solidFill>
                <a:latin typeface="Bell Gothic Std Light" panose="020B0606020203020204" pitchFamily="34" charset="0"/>
              </a:rPr>
              <a:t>Statutes</a:t>
            </a:r>
            <a:r>
              <a:rPr lang="en-US" altLang="en-US" dirty="0" smtClean="0">
                <a:solidFill>
                  <a:srgbClr val="000000"/>
                </a:solidFill>
                <a:latin typeface="Bell Gothic Std Light" panose="020B0606020203020204" pitchFamily="34" charset="0"/>
              </a:rPr>
              <a:t> – </a:t>
            </a:r>
            <a:r>
              <a:rPr lang="en-US" altLang="en-US" u="sng" dirty="0" smtClean="0">
                <a:solidFill>
                  <a:srgbClr val="000000"/>
                </a:solidFill>
                <a:latin typeface="Bell Gothic Std Light" panose="020B0606020203020204" pitchFamily="34" charset="0"/>
              </a:rPr>
              <a:t>Laws specifically passed by a governing body that has been created for the purpose of making laws.</a:t>
            </a:r>
          </a:p>
          <a:p>
            <a:pPr marL="0" indent="0" algn="ctr">
              <a:spcBef>
                <a:spcPct val="50000"/>
              </a:spcBef>
              <a:buFontTx/>
              <a:buNone/>
              <a:defRPr/>
            </a:pPr>
            <a:r>
              <a:rPr lang="en-US" altLang="en-US" dirty="0" smtClean="0">
                <a:solidFill>
                  <a:srgbClr val="000000"/>
                </a:solidFill>
                <a:latin typeface="Bell Gothic Std Light" panose="020B0606020203020204" pitchFamily="34" charset="0"/>
              </a:rPr>
              <a:t>Includes all laws passed by </a:t>
            </a:r>
            <a:r>
              <a:rPr lang="en-US" altLang="en-US" u="sng" dirty="0" smtClean="0">
                <a:solidFill>
                  <a:srgbClr val="000000"/>
                </a:solidFill>
                <a:latin typeface="Bell Gothic Std Light" panose="020B0606020203020204" pitchFamily="34" charset="0"/>
              </a:rPr>
              <a:t>Congress</a:t>
            </a:r>
            <a:r>
              <a:rPr lang="en-US" altLang="en-US" dirty="0" smtClean="0">
                <a:solidFill>
                  <a:srgbClr val="000000"/>
                </a:solidFill>
                <a:latin typeface="Bell Gothic Std Light" panose="020B0606020203020204" pitchFamily="34" charset="0"/>
              </a:rPr>
              <a:t>, </a:t>
            </a:r>
            <a:r>
              <a:rPr lang="en-US" altLang="en-US" u="sng" dirty="0" smtClean="0">
                <a:solidFill>
                  <a:srgbClr val="000000"/>
                </a:solidFill>
                <a:latin typeface="Bell Gothic Std Light" panose="020B0606020203020204" pitchFamily="34" charset="0"/>
              </a:rPr>
              <a:t>State</a:t>
            </a:r>
            <a:r>
              <a:rPr lang="en-US" altLang="en-US" dirty="0" smtClean="0">
                <a:solidFill>
                  <a:srgbClr val="000000"/>
                </a:solidFill>
                <a:latin typeface="Bell Gothic Std Light" panose="020B0606020203020204" pitchFamily="34" charset="0"/>
              </a:rPr>
              <a:t> </a:t>
            </a:r>
            <a:r>
              <a:rPr lang="en-US" altLang="en-US" u="sng" dirty="0" smtClean="0">
                <a:solidFill>
                  <a:srgbClr val="000000"/>
                </a:solidFill>
                <a:latin typeface="Bell Gothic Std Light" panose="020B0606020203020204" pitchFamily="34" charset="0"/>
              </a:rPr>
              <a:t>Legislatures</a:t>
            </a:r>
            <a:r>
              <a:rPr lang="en-US" altLang="en-US" dirty="0" smtClean="0">
                <a:solidFill>
                  <a:srgbClr val="000000"/>
                </a:solidFill>
                <a:latin typeface="Bell Gothic Std Light" panose="020B0606020203020204" pitchFamily="34" charset="0"/>
              </a:rPr>
              <a:t>, </a:t>
            </a:r>
            <a:r>
              <a:rPr lang="en-US" altLang="en-US" u="sng" dirty="0" smtClean="0">
                <a:solidFill>
                  <a:srgbClr val="000000"/>
                </a:solidFill>
                <a:latin typeface="Bell Gothic Std Light" panose="020B0606020203020204" pitchFamily="34" charset="0"/>
              </a:rPr>
              <a:t>Local City Councils or Town Meetings.</a:t>
            </a:r>
            <a:endParaRPr lang="en-US" altLang="en-US" u="sng" dirty="0">
              <a:solidFill>
                <a:srgbClr val="000000"/>
              </a:solidFill>
              <a:latin typeface="Bell Gothic Std Light" panose="020B0606020203020204" pitchFamily="34" charset="0"/>
            </a:endParaRPr>
          </a:p>
        </p:txBody>
      </p:sp>
    </p:spTree>
    <p:extLst>
      <p:ext uri="{BB962C8B-B14F-4D97-AF65-F5344CB8AC3E}">
        <p14:creationId xmlns:p14="http://schemas.microsoft.com/office/powerpoint/2010/main" val="280590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230720" y="0"/>
            <a:ext cx="6053453"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III. U.S. Legal System</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5"/>
          <p:cNvSpPr/>
          <p:nvPr/>
        </p:nvSpPr>
        <p:spPr>
          <a:xfrm>
            <a:off x="128784" y="586919"/>
            <a:ext cx="6194109" cy="707886"/>
          </a:xfrm>
          <a:prstGeom prst="rect">
            <a:avLst/>
          </a:prstGeom>
          <a:noFill/>
        </p:spPr>
        <p:txBody>
          <a:bodyPr wrap="square" lIns="91440" tIns="45720" rIns="91440" bIns="45720">
            <a:spAutoFit/>
          </a:bodyPr>
          <a:lstStyle/>
          <a:p>
            <a:pPr algn="ctr"/>
            <a:r>
              <a:rPr lang="en-US" sz="4000" b="1" u="sng"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a:t>
            </a:r>
            <a:r>
              <a:rPr lang="en-US" sz="4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 4 Court Decisions</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7" name="Rectangle 3"/>
          <p:cNvSpPr txBox="1">
            <a:spLocks noChangeArrowheads="1"/>
          </p:cNvSpPr>
          <p:nvPr/>
        </p:nvSpPr>
        <p:spPr>
          <a:xfrm>
            <a:off x="558800" y="1410494"/>
            <a:ext cx="7239000" cy="5181600"/>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buFontTx/>
              <a:buNone/>
              <a:defRPr/>
            </a:pPr>
            <a:r>
              <a:rPr lang="en-US" altLang="en-US" u="sng" dirty="0" smtClean="0">
                <a:solidFill>
                  <a:srgbClr val="000000"/>
                </a:solidFill>
                <a:latin typeface="Bell Gothic Std Light" panose="020B0606020203020204" pitchFamily="34" charset="0"/>
              </a:rPr>
              <a:t>Courts make law in 3 ways:</a:t>
            </a:r>
          </a:p>
          <a:p>
            <a:pPr marL="990600" lvl="1" indent="-533400">
              <a:buFontTx/>
              <a:buAutoNum type="arabicPeriod"/>
              <a:defRPr/>
            </a:pPr>
            <a:r>
              <a:rPr lang="en-US" altLang="en-US" sz="2800" u="sng" dirty="0" smtClean="0">
                <a:solidFill>
                  <a:srgbClr val="000000"/>
                </a:solidFill>
                <a:latin typeface="Bell Gothic Std Light" panose="020B0606020203020204" pitchFamily="34" charset="0"/>
              </a:rPr>
              <a:t>By Interpreting Statutes</a:t>
            </a:r>
            <a:r>
              <a:rPr lang="en-US" altLang="en-US" sz="2800" dirty="0" smtClean="0">
                <a:solidFill>
                  <a:srgbClr val="000000"/>
                </a:solidFill>
                <a:latin typeface="Bell Gothic Std Light" panose="020B0606020203020204" pitchFamily="34" charset="0"/>
              </a:rPr>
              <a:t> – A judge can interpret an unclear statute, </a:t>
            </a:r>
            <a:r>
              <a:rPr lang="en-US" altLang="en-US" sz="2800" u="sng" dirty="0" smtClean="0">
                <a:solidFill>
                  <a:srgbClr val="000000"/>
                </a:solidFill>
                <a:latin typeface="Bell Gothic Std Light" panose="020B0606020203020204" pitchFamily="34" charset="0"/>
              </a:rPr>
              <a:t>only</a:t>
            </a:r>
            <a:r>
              <a:rPr lang="en-US" altLang="en-US" sz="2800" dirty="0" smtClean="0">
                <a:solidFill>
                  <a:srgbClr val="000000"/>
                </a:solidFill>
                <a:latin typeface="Bell Gothic Std Light" panose="020B0606020203020204" pitchFamily="34" charset="0"/>
              </a:rPr>
              <a:t> if the judge is involved in a related lawsuit.</a:t>
            </a:r>
          </a:p>
          <a:p>
            <a:pPr marL="990600" lvl="1" indent="-533400">
              <a:buFontTx/>
              <a:buAutoNum type="arabicPeriod"/>
              <a:defRPr/>
            </a:pPr>
            <a:endParaRPr lang="en-US" altLang="en-US" sz="2800" dirty="0" smtClean="0">
              <a:solidFill>
                <a:srgbClr val="000000"/>
              </a:solidFill>
              <a:latin typeface="Bell Gothic Std Light" panose="020B0606020203020204" pitchFamily="34" charset="0"/>
            </a:endParaRPr>
          </a:p>
          <a:p>
            <a:pPr marL="990600" lvl="1" indent="-533400">
              <a:buFontTx/>
              <a:buAutoNum type="arabicPeriod"/>
              <a:defRPr/>
            </a:pPr>
            <a:r>
              <a:rPr lang="en-US" altLang="en-US" sz="2800" u="sng" dirty="0" smtClean="0">
                <a:solidFill>
                  <a:srgbClr val="000000"/>
                </a:solidFill>
                <a:latin typeface="Bell Gothic Std Light" panose="020B0606020203020204" pitchFamily="34" charset="0"/>
              </a:rPr>
              <a:t>By Judicial Review</a:t>
            </a:r>
            <a:r>
              <a:rPr lang="en-US" altLang="en-US" sz="2800" dirty="0" smtClean="0">
                <a:solidFill>
                  <a:srgbClr val="000000"/>
                </a:solidFill>
                <a:latin typeface="Bell Gothic Std Light" panose="020B0606020203020204" pitchFamily="34" charset="0"/>
              </a:rPr>
              <a:t> – Supreme Court can declare laws Unconstitutional.</a:t>
            </a:r>
            <a:endParaRPr lang="en-US" altLang="en-US" sz="2800" dirty="0">
              <a:solidFill>
                <a:srgbClr val="000000"/>
              </a:solidFill>
              <a:latin typeface="Bell Gothic Std Light" panose="020B0606020203020204" pitchFamily="34" charset="0"/>
            </a:endParaRPr>
          </a:p>
        </p:txBody>
      </p:sp>
    </p:spTree>
    <p:extLst>
      <p:ext uri="{BB962C8B-B14F-4D97-AF65-F5344CB8AC3E}">
        <p14:creationId xmlns:p14="http://schemas.microsoft.com/office/powerpoint/2010/main" val="7632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dissolve">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230720" y="0"/>
            <a:ext cx="6053453"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III. U.S. Legal System</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5"/>
          <p:cNvSpPr/>
          <p:nvPr/>
        </p:nvSpPr>
        <p:spPr>
          <a:xfrm>
            <a:off x="179584" y="790645"/>
            <a:ext cx="7059416" cy="1200329"/>
          </a:xfrm>
          <a:prstGeom prst="rect">
            <a:avLst/>
          </a:prstGeom>
          <a:noFill/>
        </p:spPr>
        <p:txBody>
          <a:bodyPr wrap="square" lIns="91440" tIns="45720" rIns="91440" bIns="45720">
            <a:spAutoFit/>
          </a:bodyPr>
          <a:lstStyle/>
          <a:p>
            <a:pPr algn="ctr"/>
            <a:r>
              <a:rPr lang="en-US" sz="3600" b="1" u="sng"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a:t>
            </a:r>
            <a:r>
              <a:rPr lang="en-US" sz="36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 5 Administrative Regulations / Agencies</a:t>
            </a:r>
            <a:endParaRPr lang="en-US" sz="3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7" name="Rectangle 3"/>
          <p:cNvSpPr txBox="1">
            <a:spLocks noChangeArrowheads="1"/>
          </p:cNvSpPr>
          <p:nvPr/>
        </p:nvSpPr>
        <p:spPr>
          <a:xfrm>
            <a:off x="541387" y="2116208"/>
            <a:ext cx="7239000" cy="4320926"/>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40000"/>
              </a:spcBef>
              <a:buFontTx/>
              <a:buNone/>
              <a:defRPr/>
            </a:pPr>
            <a:r>
              <a:rPr lang="en-US" altLang="en-US" u="sng" dirty="0" smtClean="0">
                <a:solidFill>
                  <a:srgbClr val="000000"/>
                </a:solidFill>
                <a:latin typeface="Bell Gothic Std Light" panose="020B0606020203020204" pitchFamily="34" charset="0"/>
              </a:rPr>
              <a:t>Organizations created by Federal, Local, and State Legislatures for regulating individual activities.</a:t>
            </a:r>
          </a:p>
          <a:p>
            <a:pPr>
              <a:defRPr/>
            </a:pPr>
            <a:r>
              <a:rPr lang="en-US" altLang="en-US" sz="2900" dirty="0" smtClean="0">
                <a:solidFill>
                  <a:srgbClr val="000000"/>
                </a:solidFill>
                <a:latin typeface="Bell Gothic Std Light" panose="020B0606020203020204" pitchFamily="34" charset="0"/>
              </a:rPr>
              <a:t>Provides an organization with expert knowledge to govern a specific field</a:t>
            </a:r>
          </a:p>
          <a:p>
            <a:pPr marL="0" indent="0">
              <a:buNone/>
              <a:defRPr/>
            </a:pPr>
            <a:endParaRPr lang="en-US" altLang="en-US" sz="2900" dirty="0" smtClean="0">
              <a:solidFill>
                <a:srgbClr val="000000"/>
              </a:solidFill>
              <a:latin typeface="Bell Gothic Std Light" panose="020B0606020203020204" pitchFamily="34" charset="0"/>
            </a:endParaRPr>
          </a:p>
          <a:p>
            <a:pPr lvl="1">
              <a:defRPr/>
            </a:pPr>
            <a:r>
              <a:rPr lang="en-US" altLang="en-US" sz="2600" dirty="0" smtClean="0">
                <a:solidFill>
                  <a:srgbClr val="000000"/>
                </a:solidFill>
                <a:latin typeface="Bell Gothic Std Light" panose="020B0606020203020204" pitchFamily="34" charset="0"/>
              </a:rPr>
              <a:t>Example = Federal Communications Commission (FCC)</a:t>
            </a:r>
          </a:p>
          <a:p>
            <a:pPr lvl="1">
              <a:defRPr/>
            </a:pPr>
            <a:r>
              <a:rPr lang="en-US" altLang="en-US" sz="2600" dirty="0" smtClean="0">
                <a:solidFill>
                  <a:srgbClr val="000000"/>
                </a:solidFill>
                <a:latin typeface="Bell Gothic Std Light" panose="020B0606020203020204" pitchFamily="34" charset="0"/>
              </a:rPr>
              <a:t>OSHA, CIA, FBI, WTO</a:t>
            </a:r>
            <a:endParaRPr lang="en-US" altLang="en-US" sz="2600" dirty="0">
              <a:solidFill>
                <a:srgbClr val="000000"/>
              </a:solidFill>
              <a:latin typeface="Bell Gothic Std Light" panose="020B0606020203020204" pitchFamily="34" charset="0"/>
            </a:endParaRPr>
          </a:p>
        </p:txBody>
      </p:sp>
    </p:spTree>
    <p:extLst>
      <p:ext uri="{BB962C8B-B14F-4D97-AF65-F5344CB8AC3E}">
        <p14:creationId xmlns:p14="http://schemas.microsoft.com/office/powerpoint/2010/main" val="29464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10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left)">
                                      <p:cBhvr>
                                        <p:cTn id="22"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0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249941" y="104576"/>
            <a:ext cx="4396012"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IV. Legal Terms</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3"/>
          <p:cNvSpPr txBox="1">
            <a:spLocks noChangeArrowheads="1"/>
          </p:cNvSpPr>
          <p:nvPr/>
        </p:nvSpPr>
        <p:spPr>
          <a:xfrm>
            <a:off x="353840" y="1073011"/>
            <a:ext cx="7697959" cy="5518289"/>
          </a:xfrm>
          <a:prstGeom prst="rect">
            <a:avLst/>
          </a:prstGeom>
          <a:solidFill>
            <a:schemeClr val="bg1"/>
          </a:solidFill>
          <a:ln>
            <a:solidFill>
              <a:schemeClr val="tx1"/>
            </a:solidFill>
          </a:ln>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lvl="2" indent="0" algn="ctr">
              <a:buNone/>
            </a:pPr>
            <a:r>
              <a:rPr lang="en-US" sz="7400" b="1" u="sng" dirty="0" smtClean="0">
                <a:latin typeface="Bell Gothic Std Light" panose="020B0606020203020204" pitchFamily="34" charset="0"/>
              </a:rPr>
              <a:t>Felony Classes:</a:t>
            </a:r>
            <a:endParaRPr lang="en-US" sz="7400" dirty="0" smtClean="0">
              <a:solidFill>
                <a:srgbClr val="000000"/>
              </a:solidFill>
              <a:latin typeface="Bell Gothic Std Light" panose="020B0606020203020204" pitchFamily="34" charset="0"/>
            </a:endParaRPr>
          </a:p>
          <a:p>
            <a:pPr marL="685800" lvl="2" indent="-457200">
              <a:buFont typeface="Wingdings" panose="05000000000000000000" pitchFamily="2" charset="2"/>
              <a:buChar char="Ø"/>
            </a:pPr>
            <a:endParaRPr lang="en-US" sz="2400" b="1" u="sng" dirty="0">
              <a:solidFill>
                <a:srgbClr val="000000"/>
              </a:solidFill>
              <a:latin typeface="Bell Gothic Std Light" panose="020B0606020203020204" pitchFamily="34" charset="0"/>
            </a:endParaRPr>
          </a:p>
          <a:p>
            <a:pPr marL="228600" lvl="2" indent="0">
              <a:buNone/>
            </a:pPr>
            <a:r>
              <a:rPr lang="en-US" sz="6000" b="1" dirty="0" smtClean="0">
                <a:solidFill>
                  <a:srgbClr val="000000"/>
                </a:solidFill>
                <a:latin typeface="Bell Gothic Std Light" panose="020B0606020203020204" pitchFamily="34" charset="0"/>
              </a:rPr>
              <a:t>	</a:t>
            </a:r>
            <a:r>
              <a:rPr lang="en-US" sz="6000" b="1" u="sng" dirty="0" smtClean="0">
                <a:solidFill>
                  <a:srgbClr val="000000"/>
                </a:solidFill>
                <a:latin typeface="Bell Gothic Std Light" panose="020B0606020203020204" pitchFamily="34" charset="0"/>
              </a:rPr>
              <a:t>1</a:t>
            </a:r>
            <a:r>
              <a:rPr lang="en-US" sz="6000" b="1" u="sng" baseline="30000" dirty="0" smtClean="0">
                <a:solidFill>
                  <a:srgbClr val="000000"/>
                </a:solidFill>
                <a:latin typeface="Bell Gothic Std Light" panose="020B0606020203020204" pitchFamily="34" charset="0"/>
              </a:rPr>
              <a:t>st</a:t>
            </a:r>
            <a:r>
              <a:rPr lang="en-US" sz="6000" b="1" u="sng" dirty="0" smtClean="0">
                <a:solidFill>
                  <a:srgbClr val="000000"/>
                </a:solidFill>
                <a:latin typeface="Bell Gothic Std Light" panose="020B0606020203020204" pitchFamily="34" charset="0"/>
              </a:rPr>
              <a:t> degree murder</a:t>
            </a:r>
          </a:p>
          <a:p>
            <a:pPr marL="228600" lvl="2" indent="0">
              <a:buNone/>
            </a:pPr>
            <a:r>
              <a:rPr lang="en-US" sz="6000" b="1" dirty="0" smtClean="0">
                <a:solidFill>
                  <a:srgbClr val="000000"/>
                </a:solidFill>
                <a:latin typeface="Bell Gothic Std Light" panose="020B0606020203020204" pitchFamily="34" charset="0"/>
              </a:rPr>
              <a:t>	</a:t>
            </a:r>
            <a:r>
              <a:rPr lang="en-US" sz="6000" b="1" u="sng" dirty="0" smtClean="0">
                <a:solidFill>
                  <a:srgbClr val="000000"/>
                </a:solidFill>
                <a:latin typeface="Bell Gothic Std Light" panose="020B0606020203020204" pitchFamily="34" charset="0"/>
              </a:rPr>
              <a:t>2</a:t>
            </a:r>
            <a:r>
              <a:rPr lang="en-US" sz="6000" b="1" u="sng" baseline="30000" dirty="0" smtClean="0">
                <a:solidFill>
                  <a:srgbClr val="000000"/>
                </a:solidFill>
                <a:latin typeface="Bell Gothic Std Light" panose="020B0606020203020204" pitchFamily="34" charset="0"/>
              </a:rPr>
              <a:t>nd</a:t>
            </a:r>
            <a:r>
              <a:rPr lang="en-US" sz="6000" b="1" u="sng" dirty="0" smtClean="0">
                <a:solidFill>
                  <a:srgbClr val="000000"/>
                </a:solidFill>
                <a:latin typeface="Bell Gothic Std Light" panose="020B0606020203020204" pitchFamily="34" charset="0"/>
              </a:rPr>
              <a:t> degree murder</a:t>
            </a:r>
          </a:p>
          <a:p>
            <a:pPr marL="228600" lvl="2" indent="0">
              <a:buNone/>
            </a:pPr>
            <a:r>
              <a:rPr lang="en-US" sz="6000" b="1" dirty="0" smtClean="0">
                <a:solidFill>
                  <a:srgbClr val="000000"/>
                </a:solidFill>
                <a:latin typeface="Bell Gothic Std Light" panose="020B0606020203020204" pitchFamily="34" charset="0"/>
              </a:rPr>
              <a:t>	</a:t>
            </a:r>
            <a:r>
              <a:rPr lang="en-US" sz="6000" b="1" u="sng" dirty="0" smtClean="0">
                <a:solidFill>
                  <a:srgbClr val="000000"/>
                </a:solidFill>
                <a:latin typeface="Bell Gothic Std Light" panose="020B0606020203020204" pitchFamily="34" charset="0"/>
              </a:rPr>
              <a:t>Manslaughter</a:t>
            </a:r>
          </a:p>
          <a:p>
            <a:pPr marL="0" lvl="1">
              <a:buNone/>
            </a:pPr>
            <a:r>
              <a:rPr lang="en-US" sz="6000" b="1" u="sng" dirty="0" smtClean="0">
                <a:latin typeface="Bell Gothic Std Light" panose="020B0606020203020204" pitchFamily="34" charset="0"/>
              </a:rPr>
              <a:t>Class X Felony</a:t>
            </a:r>
          </a:p>
          <a:p>
            <a:pPr marL="228600" lvl="2" indent="0">
              <a:buNone/>
            </a:pPr>
            <a:r>
              <a:rPr lang="en-US" sz="6000" b="1" dirty="0" smtClean="0">
                <a:latin typeface="Bell Gothic Std Light" panose="020B0606020203020204" pitchFamily="34" charset="0"/>
              </a:rPr>
              <a:t>	Between 6 and 30 years in State Penitentiary</a:t>
            </a:r>
          </a:p>
          <a:p>
            <a:pPr marL="0" marR="0" indent="0">
              <a:lnSpc>
                <a:spcPct val="115000"/>
              </a:lnSpc>
              <a:spcBef>
                <a:spcPts val="0"/>
              </a:spcBef>
              <a:spcAft>
                <a:spcPts val="600"/>
              </a:spcAft>
              <a:buNone/>
            </a:pPr>
            <a:r>
              <a:rPr lang="en-US" sz="6000" b="1" u="sng" dirty="0" smtClean="0">
                <a:effectLst/>
                <a:latin typeface="Bell Gothic Std Light" panose="020B0606020203020204" pitchFamily="34" charset="0"/>
                <a:ea typeface="Calibri" panose="020F0502020204030204" pitchFamily="34" charset="0"/>
                <a:cs typeface="Times New Roman" panose="02020603050405020304" pitchFamily="18" charset="0"/>
              </a:rPr>
              <a:t>Class 1 Felony</a:t>
            </a:r>
            <a:endParaRPr lang="en-US" sz="6000" u="sng" dirty="0" smtClean="0">
              <a:effectLst/>
              <a:latin typeface="Bell Gothic Std Light" panose="020B060602020302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600"/>
              </a:spcAft>
              <a:buSzPts val="1000"/>
              <a:buNone/>
              <a:tabLst>
                <a:tab pos="457200" algn="l"/>
              </a:tabLst>
            </a:pPr>
            <a:r>
              <a:rPr lang="en-US" sz="6000" dirty="0" smtClean="0">
                <a:effectLst/>
                <a:latin typeface="Bell Gothic Std Light" panose="020B0606020203020204" pitchFamily="34" charset="0"/>
                <a:ea typeface="Calibri" panose="020F0502020204030204" pitchFamily="34" charset="0"/>
                <a:cs typeface="Times New Roman" panose="02020603050405020304" pitchFamily="18" charset="0"/>
              </a:rPr>
              <a:t>		Between 4 and 15 years in State Penitentiary</a:t>
            </a:r>
          </a:p>
          <a:p>
            <a:pPr marL="0" marR="0" indent="0">
              <a:lnSpc>
                <a:spcPct val="115000"/>
              </a:lnSpc>
              <a:spcBef>
                <a:spcPts val="0"/>
              </a:spcBef>
              <a:spcAft>
                <a:spcPts val="600"/>
              </a:spcAft>
              <a:buNone/>
            </a:pPr>
            <a:r>
              <a:rPr lang="en-US" sz="6000" b="1" u="sng" dirty="0" smtClean="0">
                <a:effectLst/>
                <a:latin typeface="Bell Gothic Std Light" panose="020B0606020203020204" pitchFamily="34" charset="0"/>
                <a:ea typeface="Calibri" panose="020F0502020204030204" pitchFamily="34" charset="0"/>
                <a:cs typeface="Times New Roman" panose="02020603050405020304" pitchFamily="18" charset="0"/>
              </a:rPr>
              <a:t>Class 2 Felony</a:t>
            </a:r>
            <a:endParaRPr lang="en-US" sz="6000" u="sng" dirty="0" smtClean="0">
              <a:effectLst/>
              <a:latin typeface="Bell Gothic Std Light" panose="020B060602020302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600"/>
              </a:spcAft>
              <a:buSzPts val="1000"/>
              <a:buNone/>
              <a:tabLst>
                <a:tab pos="457200" algn="l"/>
              </a:tabLst>
            </a:pPr>
            <a:r>
              <a:rPr lang="en-US" sz="6000" dirty="0" smtClean="0">
                <a:effectLst/>
                <a:latin typeface="Bell Gothic Std Light" panose="020B0606020203020204" pitchFamily="34" charset="0"/>
                <a:ea typeface="Calibri" panose="020F0502020204030204" pitchFamily="34" charset="0"/>
                <a:cs typeface="Times New Roman" panose="02020603050405020304" pitchFamily="18" charset="0"/>
              </a:rPr>
              <a:t>		Between 3 and 7 years in State Penitentiary</a:t>
            </a:r>
          </a:p>
          <a:p>
            <a:pPr marL="0" marR="0" indent="0">
              <a:lnSpc>
                <a:spcPct val="115000"/>
              </a:lnSpc>
              <a:spcBef>
                <a:spcPts val="0"/>
              </a:spcBef>
              <a:spcAft>
                <a:spcPts val="600"/>
              </a:spcAft>
              <a:buNone/>
            </a:pPr>
            <a:r>
              <a:rPr lang="en-US" sz="6000" b="1" u="sng" dirty="0" smtClean="0">
                <a:effectLst/>
                <a:latin typeface="Bell Gothic Std Light" panose="020B0606020203020204" pitchFamily="34" charset="0"/>
                <a:ea typeface="Calibri" panose="020F0502020204030204" pitchFamily="34" charset="0"/>
                <a:cs typeface="Times New Roman" panose="02020603050405020304" pitchFamily="18" charset="0"/>
              </a:rPr>
              <a:t>Class 3 Felony</a:t>
            </a:r>
            <a:endParaRPr lang="en-US" sz="6000" u="sng" dirty="0" smtClean="0">
              <a:effectLst/>
              <a:latin typeface="Bell Gothic Std Light" panose="020B060602020302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600"/>
              </a:spcAft>
              <a:buSzPts val="1000"/>
              <a:buNone/>
              <a:tabLst>
                <a:tab pos="457200" algn="l"/>
              </a:tabLst>
            </a:pPr>
            <a:r>
              <a:rPr lang="en-US" sz="6000" dirty="0" smtClean="0">
                <a:effectLst/>
                <a:latin typeface="Bell Gothic Std Light" panose="020B0606020203020204" pitchFamily="34" charset="0"/>
                <a:ea typeface="Calibri" panose="020F0502020204030204" pitchFamily="34" charset="0"/>
                <a:cs typeface="Times New Roman" panose="02020603050405020304" pitchFamily="18" charset="0"/>
              </a:rPr>
              <a:t>		Between 2 and 5 years in State Penitentiary</a:t>
            </a:r>
          </a:p>
          <a:p>
            <a:pPr marL="0" marR="0" indent="0">
              <a:lnSpc>
                <a:spcPct val="115000"/>
              </a:lnSpc>
              <a:spcBef>
                <a:spcPts val="0"/>
              </a:spcBef>
              <a:spcAft>
                <a:spcPts val="600"/>
              </a:spcAft>
              <a:buNone/>
            </a:pPr>
            <a:r>
              <a:rPr lang="en-US" sz="6000" b="1" u="sng" dirty="0" smtClean="0">
                <a:effectLst/>
                <a:latin typeface="Bell Gothic Std Light" panose="020B0606020203020204" pitchFamily="34" charset="0"/>
                <a:ea typeface="Calibri" panose="020F0502020204030204" pitchFamily="34" charset="0"/>
                <a:cs typeface="Times New Roman" panose="02020603050405020304" pitchFamily="18" charset="0"/>
              </a:rPr>
              <a:t>Class 4 Felony</a:t>
            </a:r>
            <a:endParaRPr lang="en-US" sz="6000" u="sng" dirty="0" smtClean="0">
              <a:effectLst/>
              <a:latin typeface="Bell Gothic Std Light" panose="020B060602020302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600"/>
              </a:spcAft>
              <a:buSzPts val="1000"/>
              <a:buNone/>
              <a:tabLst>
                <a:tab pos="457200" algn="l"/>
              </a:tabLst>
            </a:pPr>
            <a:r>
              <a:rPr lang="en-US" sz="6000" dirty="0" smtClean="0">
                <a:effectLst/>
                <a:latin typeface="Bell Gothic Std Light" panose="020B0606020203020204" pitchFamily="34" charset="0"/>
                <a:ea typeface="Calibri" panose="020F0502020204030204" pitchFamily="34" charset="0"/>
                <a:cs typeface="Times New Roman" panose="02020603050405020304" pitchFamily="18" charset="0"/>
              </a:rPr>
              <a:t>		Between 1 and 3 years in State Penitentiary</a:t>
            </a:r>
          </a:p>
          <a:p>
            <a:pPr marL="228600" lvl="2" indent="0">
              <a:buNone/>
            </a:pPr>
            <a:endParaRPr lang="en-US" sz="3000" b="1" dirty="0" smtClean="0">
              <a:latin typeface="Bell Gothic Std Light" panose="020B0606020203020204" pitchFamily="34" charset="0"/>
            </a:endParaRPr>
          </a:p>
        </p:txBody>
      </p:sp>
      <p:sp>
        <p:nvSpPr>
          <p:cNvPr id="7" name="Rectangle 6"/>
          <p:cNvSpPr/>
          <p:nvPr/>
        </p:nvSpPr>
        <p:spPr>
          <a:xfrm>
            <a:off x="0" y="130711"/>
            <a:ext cx="6194109" cy="707886"/>
          </a:xfrm>
          <a:prstGeom prst="rect">
            <a:avLst/>
          </a:prstGeom>
          <a:noFill/>
        </p:spPr>
        <p:txBody>
          <a:bodyPr wrap="square" lIns="91440" tIns="45720" rIns="91440" bIns="45720">
            <a:spAutoFit/>
          </a:bodyPr>
          <a:lstStyle/>
          <a:p>
            <a:pPr algn="ctr"/>
            <a:r>
              <a:rPr lang="en-US" sz="4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1. Criminal Law</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26184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dissolve">
                                      <p:cBhvr>
                                        <p:cTn id="11" dur="500"/>
                                        <p:tgtEl>
                                          <p:spTgt spid="6">
                                            <p:txEl>
                                              <p:pRg st="2" end="2"/>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dissolve">
                                      <p:cBhvr>
                                        <p:cTn id="15" dur="500"/>
                                        <p:tgtEl>
                                          <p:spTgt spid="6">
                                            <p:txEl>
                                              <p:pRg st="3" end="3"/>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dissolve">
                                      <p:cBhvr>
                                        <p:cTn id="19" dur="500"/>
                                        <p:tgtEl>
                                          <p:spTgt spid="6">
                                            <p:txEl>
                                              <p:pRg st="4" end="4"/>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Effect transition="in" filter="dissolve">
                                      <p:cBhvr>
                                        <p:cTn id="23" dur="500"/>
                                        <p:tgtEl>
                                          <p:spTgt spid="6">
                                            <p:txEl>
                                              <p:pRg st="5" end="5"/>
                                            </p:txEl>
                                          </p:spTgt>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dissolve">
                                      <p:cBhvr>
                                        <p:cTn id="27" dur="500"/>
                                        <p:tgtEl>
                                          <p:spTgt spid="6">
                                            <p:txEl>
                                              <p:pRg st="6" end="6"/>
                                            </p:txEl>
                                          </p:spTgt>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Effect transition="in" filter="dissolve">
                                      <p:cBhvr>
                                        <p:cTn id="31" dur="500"/>
                                        <p:tgtEl>
                                          <p:spTgt spid="6">
                                            <p:txEl>
                                              <p:pRg st="7" end="7"/>
                                            </p:txEl>
                                          </p:spTgt>
                                        </p:tgtEl>
                                      </p:cBhvr>
                                    </p:animEffect>
                                  </p:childTnLst>
                                </p:cTn>
                              </p:par>
                            </p:childTnLst>
                          </p:cTn>
                        </p:par>
                        <p:par>
                          <p:cTn id="32" fill="hold">
                            <p:stCondLst>
                              <p:cond delay="3500"/>
                            </p:stCondLst>
                            <p:childTnLst>
                              <p:par>
                                <p:cTn id="33" presetID="9" presetClass="entr" presetSubtype="0" fill="hold" nodeType="after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animEffect transition="in" filter="dissolve">
                                      <p:cBhvr>
                                        <p:cTn id="35" dur="500"/>
                                        <p:tgtEl>
                                          <p:spTgt spid="6">
                                            <p:txEl>
                                              <p:pRg st="8" end="8"/>
                                            </p:txEl>
                                          </p:spTgt>
                                        </p:tgtEl>
                                      </p:cBhvr>
                                    </p:animEffect>
                                  </p:childTnLst>
                                </p:cTn>
                              </p:par>
                            </p:childTnLst>
                          </p:cTn>
                        </p:par>
                        <p:par>
                          <p:cTn id="36" fill="hold">
                            <p:stCondLst>
                              <p:cond delay="4000"/>
                            </p:stCondLst>
                            <p:childTnLst>
                              <p:par>
                                <p:cTn id="37" presetID="9" presetClass="entr" presetSubtype="0" fill="hold" nodeType="after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animEffect transition="in" filter="dissolve">
                                      <p:cBhvr>
                                        <p:cTn id="39" dur="500"/>
                                        <p:tgtEl>
                                          <p:spTgt spid="6">
                                            <p:txEl>
                                              <p:pRg st="9" end="9"/>
                                            </p:txEl>
                                          </p:spTgt>
                                        </p:tgtEl>
                                      </p:cBhvr>
                                    </p:animEffect>
                                  </p:childTnLst>
                                </p:cTn>
                              </p:par>
                            </p:childTnLst>
                          </p:cTn>
                        </p:par>
                        <p:par>
                          <p:cTn id="40" fill="hold">
                            <p:stCondLst>
                              <p:cond delay="4500"/>
                            </p:stCondLst>
                            <p:childTnLst>
                              <p:par>
                                <p:cTn id="41" presetID="9" presetClass="entr" presetSubtype="0" fill="hold" nodeType="after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animEffect transition="in" filter="dissolve">
                                      <p:cBhvr>
                                        <p:cTn id="43" dur="500"/>
                                        <p:tgtEl>
                                          <p:spTgt spid="6">
                                            <p:txEl>
                                              <p:pRg st="10" end="10"/>
                                            </p:txEl>
                                          </p:spTgt>
                                        </p:tgtEl>
                                      </p:cBhvr>
                                    </p:animEffect>
                                  </p:childTnLst>
                                </p:cTn>
                              </p:par>
                            </p:childTnLst>
                          </p:cTn>
                        </p:par>
                        <p:par>
                          <p:cTn id="44" fill="hold">
                            <p:stCondLst>
                              <p:cond delay="5000"/>
                            </p:stCondLst>
                            <p:childTnLst>
                              <p:par>
                                <p:cTn id="45" presetID="9" presetClass="entr" presetSubtype="0" fill="hold" nodeType="after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animEffect transition="in" filter="dissolve">
                                      <p:cBhvr>
                                        <p:cTn id="47" dur="500"/>
                                        <p:tgtEl>
                                          <p:spTgt spid="6">
                                            <p:txEl>
                                              <p:pRg st="11" end="11"/>
                                            </p:txEl>
                                          </p:spTgt>
                                        </p:tgtEl>
                                      </p:cBhvr>
                                    </p:animEffect>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6">
                                            <p:txEl>
                                              <p:pRg st="12" end="12"/>
                                            </p:txEl>
                                          </p:spTgt>
                                        </p:tgtEl>
                                        <p:attrNameLst>
                                          <p:attrName>style.visibility</p:attrName>
                                        </p:attrNameLst>
                                      </p:cBhvr>
                                      <p:to>
                                        <p:strVal val="visible"/>
                                      </p:to>
                                    </p:set>
                                    <p:animEffect transition="in" filter="dissolve">
                                      <p:cBhvr>
                                        <p:cTn id="51" dur="500"/>
                                        <p:tgtEl>
                                          <p:spTgt spid="6">
                                            <p:txEl>
                                              <p:pRg st="12" end="12"/>
                                            </p:txEl>
                                          </p:spTgt>
                                        </p:tgtEl>
                                      </p:cBhvr>
                                    </p:animEffect>
                                  </p:childTnLst>
                                </p:cTn>
                              </p:par>
                            </p:childTnLst>
                          </p:cTn>
                        </p:par>
                        <p:par>
                          <p:cTn id="52" fill="hold">
                            <p:stCondLst>
                              <p:cond delay="6000"/>
                            </p:stCondLst>
                            <p:childTnLst>
                              <p:par>
                                <p:cTn id="53" presetID="9" presetClass="entr" presetSubtype="0" fill="hold" nodeType="afterEffect">
                                  <p:stCondLst>
                                    <p:cond delay="0"/>
                                  </p:stCondLst>
                                  <p:childTnLst>
                                    <p:set>
                                      <p:cBhvr>
                                        <p:cTn id="54" dur="1" fill="hold">
                                          <p:stCondLst>
                                            <p:cond delay="0"/>
                                          </p:stCondLst>
                                        </p:cTn>
                                        <p:tgtEl>
                                          <p:spTgt spid="6">
                                            <p:txEl>
                                              <p:pRg st="13" end="13"/>
                                            </p:txEl>
                                          </p:spTgt>
                                        </p:tgtEl>
                                        <p:attrNameLst>
                                          <p:attrName>style.visibility</p:attrName>
                                        </p:attrNameLst>
                                      </p:cBhvr>
                                      <p:to>
                                        <p:strVal val="visible"/>
                                      </p:to>
                                    </p:set>
                                    <p:animEffect transition="in" filter="dissolve">
                                      <p:cBhvr>
                                        <p:cTn id="55" dur="500"/>
                                        <p:tgtEl>
                                          <p:spTgt spid="6">
                                            <p:txEl>
                                              <p:pRg st="13" end="13"/>
                                            </p:txEl>
                                          </p:spTgt>
                                        </p:tgtEl>
                                      </p:cBhvr>
                                    </p:animEffect>
                                  </p:childTnLst>
                                </p:cTn>
                              </p:par>
                            </p:childTnLst>
                          </p:cTn>
                        </p:par>
                        <p:par>
                          <p:cTn id="56" fill="hold">
                            <p:stCondLst>
                              <p:cond delay="6500"/>
                            </p:stCondLst>
                            <p:childTnLst>
                              <p:par>
                                <p:cTn id="57" presetID="9" presetClass="entr" presetSubtype="0" fill="hold" nodeType="afterEffect">
                                  <p:stCondLst>
                                    <p:cond delay="0"/>
                                  </p:stCondLst>
                                  <p:childTnLst>
                                    <p:set>
                                      <p:cBhvr>
                                        <p:cTn id="58" dur="1" fill="hold">
                                          <p:stCondLst>
                                            <p:cond delay="0"/>
                                          </p:stCondLst>
                                        </p:cTn>
                                        <p:tgtEl>
                                          <p:spTgt spid="6">
                                            <p:txEl>
                                              <p:pRg st="14" end="14"/>
                                            </p:txEl>
                                          </p:spTgt>
                                        </p:tgtEl>
                                        <p:attrNameLst>
                                          <p:attrName>style.visibility</p:attrName>
                                        </p:attrNameLst>
                                      </p:cBhvr>
                                      <p:to>
                                        <p:strVal val="visible"/>
                                      </p:to>
                                    </p:set>
                                    <p:animEffect transition="in" filter="dissolve">
                                      <p:cBhvr>
                                        <p:cTn id="59" dur="500"/>
                                        <p:tgtEl>
                                          <p:spTgt spid="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0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249941" y="104576"/>
            <a:ext cx="4396012"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IV. Legal Terms</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3"/>
          <p:cNvSpPr txBox="1">
            <a:spLocks noChangeArrowheads="1"/>
          </p:cNvSpPr>
          <p:nvPr/>
        </p:nvSpPr>
        <p:spPr>
          <a:xfrm>
            <a:off x="353841" y="1073011"/>
            <a:ext cx="6173959" cy="4692789"/>
          </a:xfrm>
          <a:prstGeom prst="rect">
            <a:avLst/>
          </a:prstGeom>
          <a:solidFill>
            <a:schemeClr val="bg1"/>
          </a:solidFill>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lvl="2" indent="0" algn="ctr">
              <a:buNone/>
            </a:pPr>
            <a:r>
              <a:rPr lang="en-US" sz="3600" b="1" u="sng" dirty="0" smtClean="0">
                <a:latin typeface="Bell Gothic Std Light" panose="020B0606020203020204" pitchFamily="34" charset="0"/>
              </a:rPr>
              <a:t>Misdemeanor Classes:</a:t>
            </a:r>
            <a:endParaRPr lang="en-US" sz="2800" dirty="0" smtClean="0">
              <a:solidFill>
                <a:srgbClr val="000000"/>
              </a:solidFill>
              <a:latin typeface="Bell Gothic Std Light" panose="020B0606020203020204" pitchFamily="34" charset="0"/>
            </a:endParaRPr>
          </a:p>
          <a:p>
            <a:pPr marL="685800" lvl="2" indent="-457200">
              <a:buFont typeface="Wingdings" panose="05000000000000000000" pitchFamily="2" charset="2"/>
              <a:buChar char="Ø"/>
            </a:pPr>
            <a:endParaRPr lang="en-US" sz="2400" b="1" u="sng" dirty="0">
              <a:solidFill>
                <a:srgbClr val="000000"/>
              </a:solidFill>
              <a:latin typeface="Bell Gothic Std Light" panose="020B0606020203020204" pitchFamily="34" charset="0"/>
            </a:endParaRPr>
          </a:p>
          <a:p>
            <a:pPr marL="0" marR="0" indent="0">
              <a:lnSpc>
                <a:spcPct val="115000"/>
              </a:lnSpc>
              <a:spcBef>
                <a:spcPts val="0"/>
              </a:spcBef>
              <a:spcAft>
                <a:spcPts val="1000"/>
              </a:spcAft>
              <a:buNone/>
            </a:pPr>
            <a:r>
              <a:rPr lang="en-US" b="1" u="sng" dirty="0" smtClean="0">
                <a:effectLst/>
                <a:latin typeface="Bell Gothic Std Light" panose="020B0606020203020204" pitchFamily="34" charset="0"/>
                <a:ea typeface="Calibri" panose="020F0502020204030204" pitchFamily="34" charset="0"/>
                <a:cs typeface="Times New Roman" panose="02020603050405020304" pitchFamily="18" charset="0"/>
              </a:rPr>
              <a:t>Class A Misdemeanor</a:t>
            </a:r>
            <a:endParaRPr lang="en-US" u="sng" dirty="0" smtClean="0">
              <a:effectLst/>
              <a:latin typeface="Bell Gothic Std Light" panose="020B060602020302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600"/>
              </a:spcAft>
              <a:buSzPts val="1000"/>
              <a:buNone/>
              <a:tabLst>
                <a:tab pos="457200" algn="l"/>
              </a:tabLst>
            </a:pPr>
            <a:r>
              <a:rPr lang="en-US" dirty="0" smtClean="0">
                <a:effectLst/>
                <a:latin typeface="Bell Gothic Std Light" panose="020B0606020203020204" pitchFamily="34" charset="0"/>
                <a:ea typeface="Calibri" panose="020F0502020204030204" pitchFamily="34" charset="0"/>
                <a:cs typeface="Times New Roman" panose="02020603050405020304" pitchFamily="18" charset="0"/>
              </a:rPr>
              <a:t>		Up to 1 year in Jail; and/or</a:t>
            </a:r>
          </a:p>
          <a:p>
            <a:pPr marL="0" marR="0" indent="0">
              <a:lnSpc>
                <a:spcPct val="115000"/>
              </a:lnSpc>
              <a:spcBef>
                <a:spcPts val="0"/>
              </a:spcBef>
              <a:spcAft>
                <a:spcPts val="600"/>
              </a:spcAft>
              <a:buNone/>
            </a:pPr>
            <a:r>
              <a:rPr lang="en-US" b="1" u="sng" dirty="0" smtClean="0">
                <a:effectLst/>
                <a:latin typeface="Bell Gothic Std Light" panose="020B0606020203020204" pitchFamily="34" charset="0"/>
                <a:ea typeface="Calibri" panose="020F0502020204030204" pitchFamily="34" charset="0"/>
                <a:cs typeface="Times New Roman" panose="02020603050405020304" pitchFamily="18" charset="0"/>
              </a:rPr>
              <a:t>Class B Misdemeanor</a:t>
            </a:r>
            <a:endParaRPr lang="en-US" u="sng" dirty="0" smtClean="0">
              <a:effectLst/>
              <a:latin typeface="Bell Gothic Std Light" panose="020B060602020302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600"/>
              </a:spcAft>
              <a:buSzPts val="1000"/>
              <a:buNone/>
              <a:tabLst>
                <a:tab pos="457200" algn="l"/>
              </a:tabLst>
            </a:pPr>
            <a:r>
              <a:rPr lang="en-US" dirty="0" smtClean="0">
                <a:effectLst/>
                <a:latin typeface="Bell Gothic Std Light" panose="020B0606020203020204" pitchFamily="34" charset="0"/>
                <a:ea typeface="Calibri" panose="020F0502020204030204" pitchFamily="34" charset="0"/>
                <a:cs typeface="Times New Roman" panose="02020603050405020304" pitchFamily="18" charset="0"/>
              </a:rPr>
              <a:t>		Up to 6 months in Jail; and/or</a:t>
            </a:r>
          </a:p>
          <a:p>
            <a:pPr marL="0" marR="0" indent="0">
              <a:lnSpc>
                <a:spcPct val="115000"/>
              </a:lnSpc>
              <a:spcBef>
                <a:spcPts val="0"/>
              </a:spcBef>
              <a:spcAft>
                <a:spcPts val="600"/>
              </a:spcAft>
              <a:buNone/>
            </a:pPr>
            <a:r>
              <a:rPr lang="en-US" b="1" u="sng" dirty="0" smtClean="0">
                <a:effectLst/>
                <a:latin typeface="Bell Gothic Std Light" panose="020B0606020203020204" pitchFamily="34" charset="0"/>
                <a:ea typeface="Calibri" panose="020F0502020204030204" pitchFamily="34" charset="0"/>
                <a:cs typeface="Times New Roman" panose="02020603050405020304" pitchFamily="18" charset="0"/>
              </a:rPr>
              <a:t>Class C Misdemeanor</a:t>
            </a:r>
            <a:endParaRPr lang="en-US" u="sng" dirty="0" smtClean="0">
              <a:effectLst/>
              <a:latin typeface="Bell Gothic Std Light" panose="020B060602020302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600"/>
              </a:spcAft>
              <a:buSzPts val="1000"/>
              <a:buNone/>
              <a:tabLst>
                <a:tab pos="457200" algn="l"/>
              </a:tabLst>
            </a:pPr>
            <a:r>
              <a:rPr lang="en-US" dirty="0" smtClean="0">
                <a:effectLst/>
                <a:latin typeface="Bell Gothic Std Light" panose="020B0606020203020204" pitchFamily="34" charset="0"/>
                <a:ea typeface="Calibri" panose="020F0502020204030204" pitchFamily="34" charset="0"/>
                <a:cs typeface="Times New Roman" panose="02020603050405020304" pitchFamily="18" charset="0"/>
              </a:rPr>
              <a:t>		Up to 30 days in Jail; and/or</a:t>
            </a:r>
          </a:p>
          <a:p>
            <a:pPr marL="228600" lvl="2" indent="0">
              <a:buNone/>
            </a:pPr>
            <a:endParaRPr lang="en-US" sz="3000" b="1" dirty="0" smtClean="0">
              <a:latin typeface="Bell Gothic Std Light" panose="020B0606020203020204" pitchFamily="34" charset="0"/>
            </a:endParaRPr>
          </a:p>
        </p:txBody>
      </p:sp>
      <p:sp>
        <p:nvSpPr>
          <p:cNvPr id="7" name="Rectangle 6"/>
          <p:cNvSpPr/>
          <p:nvPr/>
        </p:nvSpPr>
        <p:spPr>
          <a:xfrm>
            <a:off x="0" y="130711"/>
            <a:ext cx="6194109" cy="707886"/>
          </a:xfrm>
          <a:prstGeom prst="rect">
            <a:avLst/>
          </a:prstGeom>
          <a:noFill/>
        </p:spPr>
        <p:txBody>
          <a:bodyPr wrap="square" lIns="91440" tIns="45720" rIns="91440" bIns="45720">
            <a:spAutoFit/>
          </a:bodyPr>
          <a:lstStyle/>
          <a:p>
            <a:pPr algn="ctr"/>
            <a:r>
              <a:rPr lang="en-US" sz="4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1. Criminal Law</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85727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dissolve">
                                      <p:cBhvr>
                                        <p:cTn id="11" dur="500"/>
                                        <p:tgtEl>
                                          <p:spTgt spid="6">
                                            <p:txEl>
                                              <p:pRg st="2" end="2"/>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dissolve">
                                      <p:cBhvr>
                                        <p:cTn id="15" dur="500"/>
                                        <p:tgtEl>
                                          <p:spTgt spid="6">
                                            <p:txEl>
                                              <p:pRg st="3" end="3"/>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dissolve">
                                      <p:cBhvr>
                                        <p:cTn id="19" dur="500"/>
                                        <p:tgtEl>
                                          <p:spTgt spid="6">
                                            <p:txEl>
                                              <p:pRg st="4" end="4"/>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Effect transition="in" filter="dissolve">
                                      <p:cBhvr>
                                        <p:cTn id="23" dur="500"/>
                                        <p:tgtEl>
                                          <p:spTgt spid="6">
                                            <p:txEl>
                                              <p:pRg st="5" end="5"/>
                                            </p:txEl>
                                          </p:spTgt>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dissolve">
                                      <p:cBhvr>
                                        <p:cTn id="27" dur="500"/>
                                        <p:tgtEl>
                                          <p:spTgt spid="6">
                                            <p:txEl>
                                              <p:pRg st="6" end="6"/>
                                            </p:txEl>
                                          </p:spTgt>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Effect transition="in" filter="dissolve">
                                      <p:cBhvr>
                                        <p:cTn id="31"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23047" y="2415977"/>
            <a:ext cx="11250706" cy="3917588"/>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285750" lvl="2"/>
            <a:r>
              <a:rPr lang="en-US" sz="3200" dirty="0">
                <a:latin typeface="Copperplate Gothic Light" panose="020E0507020206020404" pitchFamily="34" charset="0"/>
              </a:rPr>
              <a:t>The field of study known as </a:t>
            </a:r>
            <a:r>
              <a:rPr lang="en-US" sz="3200" b="1" u="sng" dirty="0">
                <a:latin typeface="Copperplate Gothic Light" panose="020E0507020206020404" pitchFamily="34" charset="0"/>
              </a:rPr>
              <a:t>JURISPRUDENCE</a:t>
            </a:r>
            <a:r>
              <a:rPr lang="en-US" sz="3200" dirty="0">
                <a:latin typeface="Copperplate Gothic Light" panose="020E0507020206020404" pitchFamily="34" charset="0"/>
              </a:rPr>
              <a:t> is devoted to answering the question of what is law</a:t>
            </a:r>
            <a:r>
              <a:rPr lang="en-US" sz="3200" dirty="0" smtClean="0">
                <a:latin typeface="Copperplate Gothic Light" panose="020E0507020206020404" pitchFamily="34" charset="0"/>
              </a:rPr>
              <a:t>.</a:t>
            </a:r>
          </a:p>
          <a:p>
            <a:pPr marL="57150" lvl="2" indent="0">
              <a:buNone/>
            </a:pPr>
            <a:endParaRPr lang="en-US" sz="2800" dirty="0">
              <a:latin typeface="Copperplate Gothic Light" panose="020E0507020206020404" pitchFamily="34" charset="0"/>
            </a:endParaRPr>
          </a:p>
          <a:p>
            <a:pPr lvl="1"/>
            <a:r>
              <a:rPr lang="en-US" sz="3200" dirty="0" smtClean="0"/>
              <a:t>Law Schools are dedicated to the study of Jurisprudence</a:t>
            </a:r>
          </a:p>
          <a:p>
            <a:pPr lvl="1"/>
            <a:r>
              <a:rPr lang="en-US" sz="3200" dirty="0" smtClean="0"/>
              <a:t>Lawyers and Judges must be </a:t>
            </a:r>
            <a:r>
              <a:rPr lang="en-US" sz="3200" i="1" dirty="0" smtClean="0"/>
              <a:t>masters</a:t>
            </a:r>
            <a:r>
              <a:rPr lang="en-US" sz="3200" dirty="0" smtClean="0"/>
              <a:t> of the Law!</a:t>
            </a:r>
          </a:p>
          <a:p>
            <a:pPr lvl="1"/>
            <a:r>
              <a:rPr lang="en-US" sz="3200" dirty="0" smtClean="0"/>
              <a:t>No one knows </a:t>
            </a:r>
            <a:r>
              <a:rPr lang="en-US" sz="3200" i="1" dirty="0" smtClean="0"/>
              <a:t>everything </a:t>
            </a:r>
            <a:r>
              <a:rPr lang="en-US" sz="3200" dirty="0" smtClean="0"/>
              <a:t>about law – it is too extensive!</a:t>
            </a:r>
          </a:p>
          <a:p>
            <a:pPr lvl="1"/>
            <a:r>
              <a:rPr lang="en-US" sz="3200" dirty="0" smtClean="0"/>
              <a:t>Law is very subjective and can be interpreted many different ways.</a:t>
            </a:r>
          </a:p>
          <a:p>
            <a:pPr lvl="1"/>
            <a:endParaRPr lang="en-US" sz="3200" dirty="0"/>
          </a:p>
        </p:txBody>
      </p:sp>
      <p:pic>
        <p:nvPicPr>
          <p:cNvPr id="5122" name="Picture 2" descr="http://assets.nerdwallet.com/blog/nerdscholar/files/2012/12/la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79212"/>
            <a:ext cx="5943600" cy="205085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340659" y="808878"/>
            <a:ext cx="10515600" cy="1325563"/>
          </a:xfrm>
        </p:spPr>
        <p:txBody>
          <a:bodyPr>
            <a:normAutofit/>
          </a:bodyPr>
          <a:lstStyle/>
          <a:p>
            <a:pPr algn="l"/>
            <a:r>
              <a:rPr lang="en-US" dirty="0" smtClean="0">
                <a:latin typeface="Copperplate Gothic Light" panose="020E0507020206020404" pitchFamily="34" charset="0"/>
              </a:rPr>
              <a:t>    I. WHAT IS LAW?</a:t>
            </a:r>
            <a:endParaRPr lang="en-US" dirty="0">
              <a:latin typeface="Copperplate Gothic Light" panose="020E0507020206020404" pitchFamily="34" charset="0"/>
            </a:endParaRPr>
          </a:p>
        </p:txBody>
      </p:sp>
    </p:spTree>
    <p:extLst>
      <p:ext uri="{BB962C8B-B14F-4D97-AF65-F5344CB8AC3E}">
        <p14:creationId xmlns:p14="http://schemas.microsoft.com/office/powerpoint/2010/main" val="142171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95"/>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txBox="1">
            <a:spLocks noChangeArrowheads="1"/>
          </p:cNvSpPr>
          <p:nvPr/>
        </p:nvSpPr>
        <p:spPr>
          <a:xfrm>
            <a:off x="353840" y="1825626"/>
            <a:ext cx="11412336" cy="4587050"/>
          </a:xfrm>
          <a:prstGeom prst="rect">
            <a:avLst/>
          </a:prstGeom>
          <a:solidFill>
            <a:schemeClr val="bg1"/>
          </a:solidFill>
          <a:ln>
            <a:solidFill>
              <a:schemeClr val="tx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There are 3 levels of lawmaking:</a:t>
            </a:r>
          </a:p>
          <a:p>
            <a:r>
              <a:rPr lang="en-US" dirty="0"/>
              <a:t>FEDERAL LAWS (STATUTES</a:t>
            </a:r>
            <a:r>
              <a:rPr lang="en-US" dirty="0" smtClean="0"/>
              <a:t>)</a:t>
            </a:r>
          </a:p>
          <a:p>
            <a:pPr marL="0" indent="0">
              <a:buNone/>
            </a:pPr>
            <a:r>
              <a:rPr lang="en-US" sz="1800" dirty="0" smtClean="0">
                <a:hlinkClick r:id="rId3"/>
              </a:rPr>
              <a:t>https</a:t>
            </a:r>
            <a:r>
              <a:rPr lang="en-US" sz="1800" dirty="0">
                <a:hlinkClick r:id="rId3"/>
              </a:rPr>
              <a:t>://</a:t>
            </a:r>
            <a:r>
              <a:rPr lang="en-US" sz="1800" dirty="0" smtClean="0">
                <a:hlinkClick r:id="rId3"/>
              </a:rPr>
              <a:t>www.law.cornell.edu/uscode/text</a:t>
            </a:r>
            <a:r>
              <a:rPr lang="en-US" sz="1800" dirty="0" smtClean="0"/>
              <a:t> </a:t>
            </a:r>
          </a:p>
          <a:p>
            <a:pPr lvl="1"/>
            <a:r>
              <a:rPr lang="en-US" dirty="0" smtClean="0"/>
              <a:t>Passed by the U.S. Government</a:t>
            </a:r>
          </a:p>
          <a:p>
            <a:pPr lvl="1"/>
            <a:r>
              <a:rPr lang="en-US" dirty="0" smtClean="0"/>
              <a:t>Or Ruled on by the U.S. Supreme Court</a:t>
            </a:r>
          </a:p>
          <a:p>
            <a:pPr lvl="1"/>
            <a:r>
              <a:rPr lang="en-US" dirty="0" smtClean="0"/>
              <a:t>Apply to every citizen in America</a:t>
            </a:r>
            <a:endParaRPr lang="en-US" dirty="0"/>
          </a:p>
          <a:p>
            <a:r>
              <a:rPr lang="en-US" dirty="0"/>
              <a:t>STATE </a:t>
            </a:r>
            <a:r>
              <a:rPr lang="en-US" dirty="0" smtClean="0"/>
              <a:t>LAWS</a:t>
            </a:r>
          </a:p>
          <a:p>
            <a:pPr marL="0" indent="0">
              <a:buNone/>
            </a:pPr>
            <a:r>
              <a:rPr lang="en-US" sz="1900" dirty="0">
                <a:hlinkClick r:id="rId4"/>
              </a:rPr>
              <a:t>http://</a:t>
            </a:r>
            <a:r>
              <a:rPr lang="en-US" sz="1900" dirty="0" smtClean="0">
                <a:hlinkClick r:id="rId4"/>
              </a:rPr>
              <a:t>www.ilga.gov/legislation/ilcs/ilcs.asp</a:t>
            </a:r>
            <a:r>
              <a:rPr lang="en-US" sz="1900" dirty="0" smtClean="0"/>
              <a:t> </a:t>
            </a:r>
          </a:p>
          <a:p>
            <a:pPr lvl="1"/>
            <a:r>
              <a:rPr lang="en-US" dirty="0"/>
              <a:t>Passed </a:t>
            </a:r>
            <a:r>
              <a:rPr lang="en-US" dirty="0" smtClean="0"/>
              <a:t>by a State </a:t>
            </a:r>
            <a:r>
              <a:rPr lang="en-US" dirty="0"/>
              <a:t>Government</a:t>
            </a:r>
          </a:p>
          <a:p>
            <a:pPr lvl="1"/>
            <a:r>
              <a:rPr lang="en-US" dirty="0"/>
              <a:t>Or Ruled on by the </a:t>
            </a:r>
            <a:r>
              <a:rPr lang="en-US" dirty="0" smtClean="0"/>
              <a:t>State </a:t>
            </a:r>
            <a:r>
              <a:rPr lang="en-US" dirty="0"/>
              <a:t>Supreme Court</a:t>
            </a:r>
          </a:p>
          <a:p>
            <a:pPr lvl="1"/>
            <a:r>
              <a:rPr lang="en-US" dirty="0"/>
              <a:t>Apply to every citizen in </a:t>
            </a:r>
            <a:r>
              <a:rPr lang="en-US" dirty="0" smtClean="0"/>
              <a:t>that State</a:t>
            </a:r>
            <a:endParaRPr lang="en-US" dirty="0"/>
          </a:p>
          <a:p>
            <a:r>
              <a:rPr lang="en-US" dirty="0"/>
              <a:t>LOCAL LAWS (ORDINANCES) </a:t>
            </a:r>
            <a:r>
              <a:rPr lang="en-US" sz="1600" dirty="0">
                <a:hlinkClick r:id="rId5"/>
              </a:rPr>
              <a:t>https://</a:t>
            </a:r>
            <a:r>
              <a:rPr lang="en-US" sz="1600" dirty="0" smtClean="0">
                <a:hlinkClick r:id="rId5"/>
              </a:rPr>
              <a:t>www.municode.com/library/il/peoria/codes/code_of_ordinances</a:t>
            </a:r>
            <a:r>
              <a:rPr lang="en-US" sz="1600" dirty="0" smtClean="0"/>
              <a:t> </a:t>
            </a:r>
          </a:p>
          <a:p>
            <a:pPr lvl="1"/>
            <a:r>
              <a:rPr lang="en-US" dirty="0" smtClean="0"/>
              <a:t>Passed by a local town or city</a:t>
            </a:r>
          </a:p>
          <a:p>
            <a:pPr lvl="1"/>
            <a:r>
              <a:rPr lang="en-US" dirty="0" smtClean="0"/>
              <a:t>Apply to every citizen in that town, city or county</a:t>
            </a:r>
            <a:endParaRPr lang="en-US" dirty="0"/>
          </a:p>
          <a:p>
            <a:pPr marL="685800" lvl="2" indent="-457200">
              <a:buFont typeface="Wingdings" panose="05000000000000000000" pitchFamily="2" charset="2"/>
              <a:buChar char="Ø"/>
            </a:pPr>
            <a:endParaRPr lang="en-US" altLang="en-US" sz="2600" dirty="0">
              <a:solidFill>
                <a:srgbClr val="000000"/>
              </a:solidFill>
              <a:latin typeface="Bell Gothic Std Light" panose="020B0606020203020204" pitchFamily="34" charset="0"/>
            </a:endParaRPr>
          </a:p>
        </p:txBody>
      </p:sp>
      <p:sp>
        <p:nvSpPr>
          <p:cNvPr id="7" name="Rectangle 6"/>
          <p:cNvSpPr/>
          <p:nvPr/>
        </p:nvSpPr>
        <p:spPr>
          <a:xfrm>
            <a:off x="-331694" y="797328"/>
            <a:ext cx="6194109" cy="707886"/>
          </a:xfrm>
          <a:prstGeom prst="rect">
            <a:avLst/>
          </a:prstGeom>
          <a:noFill/>
        </p:spPr>
        <p:txBody>
          <a:bodyPr wrap="square" lIns="91440" tIns="45720" rIns="91440" bIns="45720">
            <a:spAutoFit/>
          </a:bodyPr>
          <a:lstStyle/>
          <a:p>
            <a:pPr algn="ctr"/>
            <a:r>
              <a:rPr lang="en-US" sz="4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1. Criminal Law</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8" name="Title 1"/>
          <p:cNvSpPr txBox="1">
            <a:spLocks/>
          </p:cNvSpPr>
          <p:nvPr/>
        </p:nvSpPr>
        <p:spPr>
          <a:xfrm>
            <a:off x="-98109" y="-16488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II. Kinds of Laws</a:t>
            </a:r>
            <a:endParaRPr lang="en-US" sz="4000" dirty="0">
              <a:latin typeface="Copperplate Gothic Light" panose="020E0507020206020404" pitchFamily="34" charset="0"/>
            </a:endParaRPr>
          </a:p>
        </p:txBody>
      </p:sp>
    </p:spTree>
    <p:extLst>
      <p:ext uri="{BB962C8B-B14F-4D97-AF65-F5344CB8AC3E}">
        <p14:creationId xmlns:p14="http://schemas.microsoft.com/office/powerpoint/2010/main" val="401834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dissolve">
                                      <p:cBhvr>
                                        <p:cTn id="11" dur="500"/>
                                        <p:tgtEl>
                                          <p:spTgt spid="6">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500"/>
                                        <p:tgtEl>
                                          <p:spTgt spid="6">
                                            <p:txEl>
                                              <p:pRg st="2" end="2"/>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dissolve">
                                      <p:cBhvr>
                                        <p:cTn id="19" dur="500"/>
                                        <p:tgtEl>
                                          <p:spTgt spid="6">
                                            <p:txEl>
                                              <p:pRg st="3" end="3"/>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dissolve">
                                      <p:cBhvr>
                                        <p:cTn id="23" dur="500"/>
                                        <p:tgtEl>
                                          <p:spTgt spid="6">
                                            <p:txEl>
                                              <p:pRg st="4" end="4"/>
                                            </p:txEl>
                                          </p:spTgt>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dissolve">
                                      <p:cBhvr>
                                        <p:cTn id="27" dur="500"/>
                                        <p:tgtEl>
                                          <p:spTgt spid="6">
                                            <p:txEl>
                                              <p:pRg st="5" end="5"/>
                                            </p:txEl>
                                          </p:spTgt>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dissolve">
                                      <p:cBhvr>
                                        <p:cTn id="31" dur="500"/>
                                        <p:tgtEl>
                                          <p:spTgt spid="6">
                                            <p:txEl>
                                              <p:pRg st="6" end="6"/>
                                            </p:txEl>
                                          </p:spTgt>
                                        </p:tgtEl>
                                      </p:cBhvr>
                                    </p:animEffect>
                                  </p:childTnLst>
                                </p:cTn>
                              </p:par>
                            </p:childTnLst>
                          </p:cTn>
                        </p:par>
                        <p:par>
                          <p:cTn id="32" fill="hold">
                            <p:stCondLst>
                              <p:cond delay="3500"/>
                            </p:stCondLst>
                            <p:childTnLst>
                              <p:par>
                                <p:cTn id="33" presetID="9" presetClass="entr" presetSubtype="0" fill="hold" nodeType="after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Effect transition="in" filter="dissolve">
                                      <p:cBhvr>
                                        <p:cTn id="35" dur="500"/>
                                        <p:tgtEl>
                                          <p:spTgt spid="6">
                                            <p:txEl>
                                              <p:pRg st="7" end="7"/>
                                            </p:txEl>
                                          </p:spTgt>
                                        </p:tgtEl>
                                      </p:cBhvr>
                                    </p:animEffect>
                                  </p:childTnLst>
                                </p:cTn>
                              </p:par>
                            </p:childTnLst>
                          </p:cTn>
                        </p:par>
                        <p:par>
                          <p:cTn id="36" fill="hold">
                            <p:stCondLst>
                              <p:cond delay="4000"/>
                            </p:stCondLst>
                            <p:childTnLst>
                              <p:par>
                                <p:cTn id="37" presetID="9" presetClass="entr" presetSubtype="0" fill="hold" nodeType="after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dissolve">
                                      <p:cBhvr>
                                        <p:cTn id="39" dur="500"/>
                                        <p:tgtEl>
                                          <p:spTgt spid="6">
                                            <p:txEl>
                                              <p:pRg st="8" end="8"/>
                                            </p:txEl>
                                          </p:spTgt>
                                        </p:tgtEl>
                                      </p:cBhvr>
                                    </p:animEffect>
                                  </p:childTnLst>
                                </p:cTn>
                              </p:par>
                            </p:childTnLst>
                          </p:cTn>
                        </p:par>
                        <p:par>
                          <p:cTn id="40" fill="hold">
                            <p:stCondLst>
                              <p:cond delay="4500"/>
                            </p:stCondLst>
                            <p:childTnLst>
                              <p:par>
                                <p:cTn id="41" presetID="9" presetClass="entr" presetSubtype="0" fill="hold" nodeType="after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Effect transition="in" filter="dissolve">
                                      <p:cBhvr>
                                        <p:cTn id="43" dur="500"/>
                                        <p:tgtEl>
                                          <p:spTgt spid="6">
                                            <p:txEl>
                                              <p:pRg st="9" end="9"/>
                                            </p:txEl>
                                          </p:spTgt>
                                        </p:tgtEl>
                                      </p:cBhvr>
                                    </p:animEffect>
                                  </p:childTnLst>
                                </p:cTn>
                              </p:par>
                            </p:childTnLst>
                          </p:cTn>
                        </p:par>
                        <p:par>
                          <p:cTn id="44" fill="hold">
                            <p:stCondLst>
                              <p:cond delay="5000"/>
                            </p:stCondLst>
                            <p:childTnLst>
                              <p:par>
                                <p:cTn id="45" presetID="9" presetClass="entr" presetSubtype="0" fill="hold" nodeType="after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dissolve">
                                      <p:cBhvr>
                                        <p:cTn id="47" dur="500"/>
                                        <p:tgtEl>
                                          <p:spTgt spid="6">
                                            <p:txEl>
                                              <p:pRg st="10" end="10"/>
                                            </p:txEl>
                                          </p:spTgt>
                                        </p:tgtEl>
                                      </p:cBhvr>
                                    </p:animEffect>
                                  </p:childTnLst>
                                </p:cTn>
                              </p:par>
                            </p:childTnLst>
                          </p:cTn>
                        </p:par>
                        <p:par>
                          <p:cTn id="48" fill="hold">
                            <p:stCondLst>
                              <p:cond delay="5500"/>
                            </p:stCondLst>
                            <p:childTnLst>
                              <p:par>
                                <p:cTn id="49" presetID="9" presetClass="entr" presetSubtype="0" fill="hold" nodeType="afterEffect">
                                  <p:stCondLst>
                                    <p:cond delay="0"/>
                                  </p:stCondLst>
                                  <p:childTnLst>
                                    <p:set>
                                      <p:cBhvr>
                                        <p:cTn id="50" dur="1" fill="hold">
                                          <p:stCondLst>
                                            <p:cond delay="0"/>
                                          </p:stCondLst>
                                        </p:cTn>
                                        <p:tgtEl>
                                          <p:spTgt spid="6">
                                            <p:txEl>
                                              <p:pRg st="11" end="11"/>
                                            </p:txEl>
                                          </p:spTgt>
                                        </p:tgtEl>
                                        <p:attrNameLst>
                                          <p:attrName>style.visibility</p:attrName>
                                        </p:attrNameLst>
                                      </p:cBhvr>
                                      <p:to>
                                        <p:strVal val="visible"/>
                                      </p:to>
                                    </p:set>
                                    <p:animEffect transition="in" filter="dissolve">
                                      <p:cBhvr>
                                        <p:cTn id="51" dur="500"/>
                                        <p:tgtEl>
                                          <p:spTgt spid="6">
                                            <p:txEl>
                                              <p:pRg st="11" end="11"/>
                                            </p:txEl>
                                          </p:spTgt>
                                        </p:tgtEl>
                                      </p:cBhvr>
                                    </p:animEffect>
                                  </p:childTnLst>
                                </p:cTn>
                              </p:par>
                            </p:childTnLst>
                          </p:cTn>
                        </p:par>
                        <p:par>
                          <p:cTn id="52" fill="hold">
                            <p:stCondLst>
                              <p:cond delay="6000"/>
                            </p:stCondLst>
                            <p:childTnLst>
                              <p:par>
                                <p:cTn id="53" presetID="9" presetClass="entr" presetSubtype="0" fill="hold" nodeType="afterEffect">
                                  <p:stCondLst>
                                    <p:cond delay="0"/>
                                  </p:stCondLst>
                                  <p:childTnLst>
                                    <p:set>
                                      <p:cBhvr>
                                        <p:cTn id="54" dur="1" fill="hold">
                                          <p:stCondLst>
                                            <p:cond delay="0"/>
                                          </p:stCondLst>
                                        </p:cTn>
                                        <p:tgtEl>
                                          <p:spTgt spid="6">
                                            <p:txEl>
                                              <p:pRg st="12" end="12"/>
                                            </p:txEl>
                                          </p:spTgt>
                                        </p:tgtEl>
                                        <p:attrNameLst>
                                          <p:attrName>style.visibility</p:attrName>
                                        </p:attrNameLst>
                                      </p:cBhvr>
                                      <p:to>
                                        <p:strVal val="visible"/>
                                      </p:to>
                                    </p:set>
                                    <p:animEffect transition="in" filter="dissolve">
                                      <p:cBhvr>
                                        <p:cTn id="55" dur="500"/>
                                        <p:tgtEl>
                                          <p:spTgt spid="6">
                                            <p:txEl>
                                              <p:pRg st="12" end="12"/>
                                            </p:txEl>
                                          </p:spTgt>
                                        </p:tgtEl>
                                      </p:cBhvr>
                                    </p:animEffect>
                                  </p:childTnLst>
                                </p:cTn>
                              </p:par>
                            </p:childTnLst>
                          </p:cTn>
                        </p:par>
                        <p:par>
                          <p:cTn id="56" fill="hold">
                            <p:stCondLst>
                              <p:cond delay="6500"/>
                            </p:stCondLst>
                            <p:childTnLst>
                              <p:par>
                                <p:cTn id="57" presetID="9" presetClass="entr" presetSubtype="0" fill="hold" nodeType="afterEffect">
                                  <p:stCondLst>
                                    <p:cond delay="0"/>
                                  </p:stCondLst>
                                  <p:childTnLst>
                                    <p:set>
                                      <p:cBhvr>
                                        <p:cTn id="58" dur="1" fill="hold">
                                          <p:stCondLst>
                                            <p:cond delay="0"/>
                                          </p:stCondLst>
                                        </p:cTn>
                                        <p:tgtEl>
                                          <p:spTgt spid="6">
                                            <p:txEl>
                                              <p:pRg st="13" end="13"/>
                                            </p:txEl>
                                          </p:spTgt>
                                        </p:tgtEl>
                                        <p:attrNameLst>
                                          <p:attrName>style.visibility</p:attrName>
                                        </p:attrNameLst>
                                      </p:cBhvr>
                                      <p:to>
                                        <p:strVal val="visible"/>
                                      </p:to>
                                    </p:set>
                                    <p:animEffect transition="in" filter="dissolve">
                                      <p:cBhvr>
                                        <p:cTn id="59"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23047" y="1828800"/>
            <a:ext cx="11250706" cy="4504765"/>
          </a:xfrm>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en-US" b="1" i="1" u="sng" dirty="0">
                <a:solidFill>
                  <a:schemeClr val="tx1"/>
                </a:solidFill>
                <a:latin typeface="Bell Gothic Std Light" panose="020B0606020203020204" pitchFamily="34" charset="0"/>
              </a:rPr>
              <a:t>Hammurabi’s Code: </a:t>
            </a:r>
            <a:r>
              <a:rPr lang="en-US" dirty="0">
                <a:solidFill>
                  <a:schemeClr val="tx1"/>
                </a:solidFill>
                <a:latin typeface="Bell Gothic Std Light" panose="020B0606020203020204" pitchFamily="34" charset="0"/>
              </a:rPr>
              <a:t>First ever written </a:t>
            </a:r>
            <a:r>
              <a:rPr lang="en-US" dirty="0" smtClean="0">
                <a:solidFill>
                  <a:schemeClr val="tx1"/>
                </a:solidFill>
                <a:latin typeface="Bell Gothic Std Light" panose="020B0606020203020204" pitchFamily="34" charset="0"/>
              </a:rPr>
              <a:t>Laws (2,500 BC)</a:t>
            </a:r>
            <a:endParaRPr lang="en-US" dirty="0">
              <a:solidFill>
                <a:schemeClr val="tx1"/>
              </a:solidFill>
              <a:latin typeface="Bell Gothic Std Light" panose="020B0606020203020204" pitchFamily="34" charset="0"/>
            </a:endParaRPr>
          </a:p>
          <a:p>
            <a:r>
              <a:rPr lang="en-US" b="1" i="1" u="sng" dirty="0">
                <a:solidFill>
                  <a:schemeClr val="tx1"/>
                </a:solidFill>
                <a:latin typeface="Bell Gothic Std Light" panose="020B0606020203020204" pitchFamily="34" charset="0"/>
              </a:rPr>
              <a:t>Biblical Law: </a:t>
            </a:r>
            <a:r>
              <a:rPr lang="en-US" dirty="0">
                <a:solidFill>
                  <a:schemeClr val="tx1"/>
                </a:solidFill>
                <a:latin typeface="Bell Gothic Std Light" panose="020B0606020203020204" pitchFamily="34" charset="0"/>
              </a:rPr>
              <a:t>Greatest </a:t>
            </a:r>
            <a:r>
              <a:rPr lang="en-US" i="1" dirty="0" smtClean="0">
                <a:solidFill>
                  <a:schemeClr val="tx1"/>
                </a:solidFill>
                <a:latin typeface="Bell Gothic Std Light" panose="020B0606020203020204" pitchFamily="34" charset="0"/>
              </a:rPr>
              <a:t>moral </a:t>
            </a:r>
            <a:r>
              <a:rPr lang="en-US" dirty="0" smtClean="0">
                <a:solidFill>
                  <a:schemeClr val="tx1"/>
                </a:solidFill>
                <a:latin typeface="Bell Gothic Std Light" panose="020B0606020203020204" pitchFamily="34" charset="0"/>
              </a:rPr>
              <a:t>influence </a:t>
            </a:r>
            <a:r>
              <a:rPr lang="en-US" dirty="0">
                <a:solidFill>
                  <a:schemeClr val="tx1"/>
                </a:solidFill>
                <a:latin typeface="Bell Gothic Std Light" panose="020B0606020203020204" pitchFamily="34" charset="0"/>
              </a:rPr>
              <a:t>on American Law and </a:t>
            </a:r>
            <a:r>
              <a:rPr lang="en-US" dirty="0" smtClean="0">
                <a:solidFill>
                  <a:schemeClr val="tx1"/>
                </a:solidFill>
                <a:latin typeface="Bell Gothic Std Light" panose="020B0606020203020204" pitchFamily="34" charset="0"/>
              </a:rPr>
              <a:t>society	 (1,500 BC)</a:t>
            </a:r>
            <a:endParaRPr lang="en-US" dirty="0">
              <a:solidFill>
                <a:schemeClr val="tx1"/>
              </a:solidFill>
              <a:latin typeface="Bell Gothic Std Light" panose="020B0606020203020204" pitchFamily="34" charset="0"/>
            </a:endParaRPr>
          </a:p>
          <a:p>
            <a:r>
              <a:rPr lang="en-US" b="1" i="1" u="sng" dirty="0">
                <a:solidFill>
                  <a:schemeClr val="tx1"/>
                </a:solidFill>
                <a:latin typeface="Bell Gothic Std Light" panose="020B0606020203020204" pitchFamily="34" charset="0"/>
              </a:rPr>
              <a:t>Greek Law: </a:t>
            </a:r>
            <a:r>
              <a:rPr lang="en-US" dirty="0">
                <a:solidFill>
                  <a:schemeClr val="tx1"/>
                </a:solidFill>
                <a:latin typeface="Bell Gothic Std Light" panose="020B0606020203020204" pitchFamily="34" charset="0"/>
              </a:rPr>
              <a:t>Emphasis on citizen involvement and the origin of juries, elections and </a:t>
            </a:r>
            <a:r>
              <a:rPr lang="en-US" dirty="0" smtClean="0">
                <a:solidFill>
                  <a:schemeClr val="tx1"/>
                </a:solidFill>
                <a:latin typeface="Bell Gothic Std Light" panose="020B0606020203020204" pitchFamily="34" charset="0"/>
              </a:rPr>
              <a:t>judges (800 BC)</a:t>
            </a:r>
            <a:endParaRPr lang="en-US" dirty="0">
              <a:solidFill>
                <a:schemeClr val="tx1"/>
              </a:solidFill>
              <a:latin typeface="Bell Gothic Std Light" panose="020B0606020203020204" pitchFamily="34" charset="0"/>
            </a:endParaRPr>
          </a:p>
          <a:p>
            <a:r>
              <a:rPr lang="en-US" b="1" i="1" u="sng" dirty="0">
                <a:solidFill>
                  <a:schemeClr val="tx1"/>
                </a:solidFill>
                <a:latin typeface="Bell Gothic Std Light" panose="020B0606020203020204" pitchFamily="34" charset="0"/>
              </a:rPr>
              <a:t>Roman Law: </a:t>
            </a:r>
            <a:r>
              <a:rPr lang="en-US" dirty="0">
                <a:solidFill>
                  <a:schemeClr val="tx1"/>
                </a:solidFill>
                <a:latin typeface="Bell Gothic Std Light" panose="020B0606020203020204" pitchFamily="34" charset="0"/>
              </a:rPr>
              <a:t>Origin of citizens being represented by lawyers and impacted most modern legal </a:t>
            </a:r>
            <a:r>
              <a:rPr lang="en-US" dirty="0" smtClean="0">
                <a:solidFill>
                  <a:schemeClr val="tx1"/>
                </a:solidFill>
                <a:latin typeface="Bell Gothic Std Light" panose="020B0606020203020204" pitchFamily="34" charset="0"/>
              </a:rPr>
              <a:t>codes – first time rights were given (300 BC)</a:t>
            </a:r>
            <a:endParaRPr lang="en-US" dirty="0">
              <a:solidFill>
                <a:schemeClr val="tx1"/>
              </a:solidFill>
              <a:latin typeface="Bell Gothic Std Light" panose="020B0606020203020204" pitchFamily="34" charset="0"/>
            </a:endParaRPr>
          </a:p>
          <a:p>
            <a:r>
              <a:rPr lang="en-US" b="1" i="1" u="sng" dirty="0">
                <a:solidFill>
                  <a:schemeClr val="tx1"/>
                </a:solidFill>
                <a:latin typeface="Bell Gothic Std Light" panose="020B0606020203020204" pitchFamily="34" charset="0"/>
              </a:rPr>
              <a:t>Justinian’s Code: </a:t>
            </a:r>
            <a:r>
              <a:rPr lang="en-US" dirty="0">
                <a:solidFill>
                  <a:schemeClr val="tx1"/>
                </a:solidFill>
                <a:latin typeface="Bell Gothic Std Light" panose="020B0606020203020204" pitchFamily="34" charset="0"/>
              </a:rPr>
              <a:t>first ever civil laws </a:t>
            </a:r>
            <a:r>
              <a:rPr lang="en-US" dirty="0" smtClean="0">
                <a:solidFill>
                  <a:schemeClr val="tx1"/>
                </a:solidFill>
                <a:latin typeface="Bell Gothic Std Light" panose="020B0606020203020204" pitchFamily="34" charset="0"/>
              </a:rPr>
              <a:t>recorded (600 AD)</a:t>
            </a:r>
            <a:endParaRPr lang="en-US" dirty="0">
              <a:solidFill>
                <a:schemeClr val="tx1"/>
              </a:solidFill>
              <a:latin typeface="Bell Gothic Std Light" panose="020B0606020203020204" pitchFamily="34" charset="0"/>
            </a:endParaRPr>
          </a:p>
          <a:p>
            <a:r>
              <a:rPr lang="en-US" b="1" i="1" u="sng" dirty="0">
                <a:solidFill>
                  <a:schemeClr val="tx1"/>
                </a:solidFill>
                <a:latin typeface="Bell Gothic Std Light" panose="020B0606020203020204" pitchFamily="34" charset="0"/>
              </a:rPr>
              <a:t>Napoleonic Code: </a:t>
            </a:r>
            <a:r>
              <a:rPr lang="en-US" dirty="0">
                <a:solidFill>
                  <a:schemeClr val="tx1"/>
                </a:solidFill>
                <a:latin typeface="Bell Gothic Std Light" panose="020B0606020203020204" pitchFamily="34" charset="0"/>
              </a:rPr>
              <a:t>Still used throughout Europe and impacted the U.S. </a:t>
            </a:r>
            <a:r>
              <a:rPr lang="en-US" dirty="0" smtClean="0">
                <a:solidFill>
                  <a:schemeClr val="tx1"/>
                </a:solidFill>
                <a:latin typeface="Bell Gothic Std Light" panose="020B0606020203020204" pitchFamily="34" charset="0"/>
              </a:rPr>
              <a:t>tremendously (1800 AD)</a:t>
            </a:r>
            <a:endParaRPr lang="en-US" dirty="0">
              <a:solidFill>
                <a:schemeClr val="tx1"/>
              </a:solidFill>
              <a:latin typeface="Bell Gothic Std Light" panose="020B0606020203020204" pitchFamily="34" charset="0"/>
            </a:endParaRPr>
          </a:p>
          <a:p>
            <a:pPr marL="457200" lvl="1" indent="0">
              <a:buNone/>
            </a:pPr>
            <a:endParaRPr lang="en-US" sz="4000" dirty="0"/>
          </a:p>
        </p:txBody>
      </p:sp>
      <p:sp>
        <p:nvSpPr>
          <p:cNvPr id="9" name="Title 1"/>
          <p:cNvSpPr>
            <a:spLocks noGrp="1"/>
          </p:cNvSpPr>
          <p:nvPr>
            <p:ph type="title"/>
          </p:nvPr>
        </p:nvSpPr>
        <p:spPr>
          <a:xfrm>
            <a:off x="249219" y="364741"/>
            <a:ext cx="10515600" cy="1325563"/>
          </a:xfrm>
        </p:spPr>
        <p:txBody>
          <a:bodyPr>
            <a:normAutofit/>
          </a:bodyPr>
          <a:lstStyle/>
          <a:p>
            <a:pPr algn="l"/>
            <a:r>
              <a:rPr lang="en-US" dirty="0" smtClean="0">
                <a:latin typeface="Copperplate Gothic Light" panose="020E0507020206020404" pitchFamily="34" charset="0"/>
              </a:rPr>
              <a:t>    I. WHAT IS LAW?</a:t>
            </a:r>
            <a:br>
              <a:rPr lang="en-US" dirty="0" smtClean="0">
                <a:latin typeface="Copperplate Gothic Light" panose="020E0507020206020404" pitchFamily="34" charset="0"/>
              </a:rPr>
            </a:br>
            <a:r>
              <a:rPr lang="en-US" dirty="0">
                <a:latin typeface="Copperplate Gothic Light" panose="020E0507020206020404" pitchFamily="34" charset="0"/>
              </a:rPr>
              <a:t>	</a:t>
            </a:r>
            <a:r>
              <a:rPr lang="en-US" dirty="0" smtClean="0">
                <a:latin typeface="Copperplate Gothic Light" panose="020E0507020206020404" pitchFamily="34" charset="0"/>
              </a:rPr>
              <a:t>- </a:t>
            </a:r>
            <a:r>
              <a:rPr lang="en-US" sz="4000" dirty="0" smtClean="0">
                <a:latin typeface="Copperplate Gothic Light" panose="020E0507020206020404" pitchFamily="34" charset="0"/>
              </a:rPr>
              <a:t>history of law</a:t>
            </a:r>
            <a:endParaRPr lang="en-US" dirty="0">
              <a:latin typeface="Copperplate Gothic Light" panose="020E0507020206020404" pitchFamily="34" charset="0"/>
            </a:endParaRPr>
          </a:p>
        </p:txBody>
      </p:sp>
    </p:spTree>
    <p:extLst>
      <p:ext uri="{BB962C8B-B14F-4D97-AF65-F5344CB8AC3E}">
        <p14:creationId xmlns:p14="http://schemas.microsoft.com/office/powerpoint/2010/main" val="226178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515395" y="1226344"/>
            <a:ext cx="11161209" cy="55499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t"/>
          <a:lstStyle/>
          <a:p>
            <a:pPr marL="342900" indent="-342900">
              <a:buFont typeface="Wingdings" panose="05000000000000000000" pitchFamily="2" charset="2"/>
              <a:buChar char="Ø"/>
            </a:pPr>
            <a:r>
              <a:rPr lang="en-US" sz="2800" dirty="0" smtClean="0">
                <a:solidFill>
                  <a:schemeClr val="tx1"/>
                </a:solidFill>
                <a:latin typeface="Bell Gothic Std Light" panose="020B0606020203020204" pitchFamily="34" charset="0"/>
              </a:rPr>
              <a:t>Laws should reflect society’s values</a:t>
            </a:r>
          </a:p>
          <a:p>
            <a:pPr marL="342900" indent="-342900">
              <a:buFont typeface="Wingdings" panose="05000000000000000000" pitchFamily="2" charset="2"/>
              <a:buChar char="Ø"/>
            </a:pPr>
            <a:r>
              <a:rPr lang="en-US" sz="2800" dirty="0" smtClean="0">
                <a:solidFill>
                  <a:schemeClr val="tx1"/>
                </a:solidFill>
                <a:latin typeface="Bell Gothic Std Light" panose="020B0606020203020204" pitchFamily="34" charset="0"/>
              </a:rPr>
              <a:t>Just because something is wrong morally doesn’t make it illegal.</a:t>
            </a:r>
          </a:p>
          <a:p>
            <a:pPr marL="342900" indent="-342900">
              <a:buFont typeface="Wingdings" panose="05000000000000000000" pitchFamily="2" charset="2"/>
              <a:buChar char="Ø"/>
            </a:pPr>
            <a:r>
              <a:rPr lang="en-US" sz="2800" dirty="0" smtClean="0">
                <a:solidFill>
                  <a:schemeClr val="tx1"/>
                </a:solidFill>
                <a:latin typeface="Bell Gothic Std Light" panose="020B0606020203020204" pitchFamily="34" charset="0"/>
              </a:rPr>
              <a:t>Goals of the Legal System:</a:t>
            </a:r>
          </a:p>
          <a:p>
            <a:pPr marL="914400" lvl="1" indent="-457200">
              <a:buFont typeface="+mj-lt"/>
              <a:buAutoNum type="arabicPeriod"/>
            </a:pPr>
            <a:r>
              <a:rPr lang="en-US" sz="2800" i="1" dirty="0" smtClean="0">
                <a:solidFill>
                  <a:schemeClr val="tx1"/>
                </a:solidFill>
                <a:latin typeface="Bell Gothic Std Light" panose="020B0606020203020204" pitchFamily="34" charset="0"/>
              </a:rPr>
              <a:t>Protect human rights</a:t>
            </a:r>
          </a:p>
          <a:p>
            <a:pPr marL="914400" lvl="1" indent="-457200">
              <a:buFont typeface="+mj-lt"/>
              <a:buAutoNum type="arabicPeriod"/>
            </a:pPr>
            <a:r>
              <a:rPr lang="en-US" sz="2800" i="1" dirty="0" smtClean="0">
                <a:solidFill>
                  <a:schemeClr val="tx1"/>
                </a:solidFill>
                <a:latin typeface="Bell Gothic Std Light" panose="020B0606020203020204" pitchFamily="34" charset="0"/>
              </a:rPr>
              <a:t>Promote Fairness</a:t>
            </a:r>
          </a:p>
          <a:p>
            <a:pPr marL="914400" lvl="1" indent="-457200">
              <a:buFont typeface="+mj-lt"/>
              <a:buAutoNum type="arabicPeriod"/>
            </a:pPr>
            <a:r>
              <a:rPr lang="en-US" sz="2800" i="1" dirty="0" smtClean="0">
                <a:solidFill>
                  <a:schemeClr val="tx1"/>
                </a:solidFill>
                <a:latin typeface="Bell Gothic Std Light" panose="020B0606020203020204" pitchFamily="34" charset="0"/>
              </a:rPr>
              <a:t>Help to resolve conflicts</a:t>
            </a:r>
          </a:p>
          <a:p>
            <a:pPr marL="914400" lvl="1" indent="-457200">
              <a:buFont typeface="+mj-lt"/>
              <a:buAutoNum type="arabicPeriod"/>
            </a:pPr>
            <a:r>
              <a:rPr lang="en-US" sz="2800" i="1" dirty="0" smtClean="0">
                <a:solidFill>
                  <a:schemeClr val="tx1"/>
                </a:solidFill>
                <a:latin typeface="Bell Gothic Std Light" panose="020B0606020203020204" pitchFamily="34" charset="0"/>
              </a:rPr>
              <a:t>Promote order and stability</a:t>
            </a:r>
          </a:p>
          <a:p>
            <a:pPr marL="914400" lvl="1" indent="-457200">
              <a:buFont typeface="+mj-lt"/>
              <a:buAutoNum type="arabicPeriod"/>
            </a:pPr>
            <a:r>
              <a:rPr lang="en-US" sz="2800" i="1" dirty="0" smtClean="0">
                <a:solidFill>
                  <a:schemeClr val="tx1"/>
                </a:solidFill>
                <a:latin typeface="Bell Gothic Std Light" panose="020B0606020203020204" pitchFamily="34" charset="0"/>
              </a:rPr>
              <a:t>Promote desirable social and economic behavior</a:t>
            </a:r>
          </a:p>
          <a:p>
            <a:pPr marL="914400" lvl="1" indent="-457200">
              <a:buFont typeface="+mj-lt"/>
              <a:buAutoNum type="arabicPeriod"/>
            </a:pPr>
            <a:r>
              <a:rPr lang="en-US" sz="2800" i="1" dirty="0" smtClean="0">
                <a:solidFill>
                  <a:schemeClr val="tx1"/>
                </a:solidFill>
                <a:latin typeface="Bell Gothic Std Light" panose="020B0606020203020204" pitchFamily="34" charset="0"/>
              </a:rPr>
              <a:t>Respect the will of the majority</a:t>
            </a:r>
          </a:p>
          <a:p>
            <a:pPr marL="914400" lvl="1" indent="-457200">
              <a:buFont typeface="+mj-lt"/>
              <a:buAutoNum type="arabicPeriod"/>
            </a:pPr>
            <a:r>
              <a:rPr lang="en-US" sz="2800" i="1" dirty="0" smtClean="0">
                <a:solidFill>
                  <a:schemeClr val="tx1"/>
                </a:solidFill>
                <a:latin typeface="Bell Gothic Std Light" panose="020B0606020203020204" pitchFamily="34" charset="0"/>
              </a:rPr>
              <a:t>Protect the rights of the minority</a:t>
            </a:r>
          </a:p>
        </p:txBody>
      </p:sp>
      <p:sp>
        <p:nvSpPr>
          <p:cNvPr id="8" name="Title 1"/>
          <p:cNvSpPr txBox="1">
            <a:spLocks/>
          </p:cNvSpPr>
          <p:nvPr/>
        </p:nvSpPr>
        <p:spPr>
          <a:xfrm>
            <a:off x="0" y="-9654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II. LAWS AND VALUES</a:t>
            </a:r>
            <a:endParaRPr lang="en-US" sz="4000" dirty="0">
              <a:latin typeface="Copperplate Gothic Light" panose="020E0507020206020404" pitchFamily="34" charset="0"/>
            </a:endParaRPr>
          </a:p>
        </p:txBody>
      </p:sp>
      <p:sp>
        <p:nvSpPr>
          <p:cNvPr id="5" name="Explosion 2 4"/>
          <p:cNvSpPr/>
          <p:nvPr/>
        </p:nvSpPr>
        <p:spPr>
          <a:xfrm>
            <a:off x="8928772" y="2134262"/>
            <a:ext cx="3778623" cy="2589476"/>
          </a:xfrm>
          <a:prstGeom prst="irregularSeal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SHOULD LAWS INTERFERE WITH IMPORTANT VALUES?</a:t>
            </a:r>
            <a:endParaRPr lang="en-US" sz="1600" dirty="0"/>
          </a:p>
        </p:txBody>
      </p:sp>
      <p:sp>
        <p:nvSpPr>
          <p:cNvPr id="9" name="Explosion 2 8"/>
          <p:cNvSpPr/>
          <p:nvPr/>
        </p:nvSpPr>
        <p:spPr>
          <a:xfrm rot="250794">
            <a:off x="8317231" y="4230801"/>
            <a:ext cx="3778623" cy="2589476"/>
          </a:xfrm>
          <a:prstGeom prst="irregularSeal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ARE LAWS MEANT TO SOLVE ALL OF OUR PROBLEMS?</a:t>
            </a:r>
            <a:endParaRPr lang="en-US" sz="1600" dirty="0"/>
          </a:p>
        </p:txBody>
      </p:sp>
    </p:spTree>
    <p:extLst>
      <p:ext uri="{BB962C8B-B14F-4D97-AF65-F5344CB8AC3E}">
        <p14:creationId xmlns:p14="http://schemas.microsoft.com/office/powerpoint/2010/main" val="372309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wipe(down)">
                                      <p:cBhvr>
                                        <p:cTn id="25" dur="580">
                                          <p:stCondLst>
                                            <p:cond delay="0"/>
                                          </p:stCondLst>
                                        </p:cTn>
                                        <p:tgtEl>
                                          <p:spTgt spid="6">
                                            <p:txEl>
                                              <p:pRg st="1" end="1"/>
                                            </p:txEl>
                                          </p:spTgt>
                                        </p:tgtEl>
                                      </p:cBhvr>
                                    </p:animEffect>
                                    <p:anim calcmode="lin" valueType="num">
                                      <p:cBhvr>
                                        <p:cTn id="26"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1" end="1"/>
                                            </p:txEl>
                                          </p:spTgt>
                                        </p:tgtEl>
                                      </p:cBhvr>
                                      <p:to x="100000" y="60000"/>
                                    </p:animScale>
                                    <p:animScale>
                                      <p:cBhvr>
                                        <p:cTn id="32" dur="166" decel="50000">
                                          <p:stCondLst>
                                            <p:cond delay="676"/>
                                          </p:stCondLst>
                                        </p:cTn>
                                        <p:tgtEl>
                                          <p:spTgt spid="6">
                                            <p:txEl>
                                              <p:pRg st="1" end="1"/>
                                            </p:txEl>
                                          </p:spTgt>
                                        </p:tgtEl>
                                      </p:cBhvr>
                                      <p:to x="100000" y="100000"/>
                                    </p:animScale>
                                    <p:animScale>
                                      <p:cBhvr>
                                        <p:cTn id="33" dur="26">
                                          <p:stCondLst>
                                            <p:cond delay="1312"/>
                                          </p:stCondLst>
                                        </p:cTn>
                                        <p:tgtEl>
                                          <p:spTgt spid="6">
                                            <p:txEl>
                                              <p:pRg st="1" end="1"/>
                                            </p:txEl>
                                          </p:spTgt>
                                        </p:tgtEl>
                                      </p:cBhvr>
                                      <p:to x="100000" y="80000"/>
                                    </p:animScale>
                                    <p:animScale>
                                      <p:cBhvr>
                                        <p:cTn id="34" dur="166" decel="50000">
                                          <p:stCondLst>
                                            <p:cond delay="1338"/>
                                          </p:stCondLst>
                                        </p:cTn>
                                        <p:tgtEl>
                                          <p:spTgt spid="6">
                                            <p:txEl>
                                              <p:pRg st="1" end="1"/>
                                            </p:txEl>
                                          </p:spTgt>
                                        </p:tgtEl>
                                      </p:cBhvr>
                                      <p:to x="100000" y="100000"/>
                                    </p:animScale>
                                    <p:animScale>
                                      <p:cBhvr>
                                        <p:cTn id="35" dur="26">
                                          <p:stCondLst>
                                            <p:cond delay="1642"/>
                                          </p:stCondLst>
                                        </p:cTn>
                                        <p:tgtEl>
                                          <p:spTgt spid="6">
                                            <p:txEl>
                                              <p:pRg st="1" end="1"/>
                                            </p:txEl>
                                          </p:spTgt>
                                        </p:tgtEl>
                                      </p:cBhvr>
                                      <p:to x="100000" y="90000"/>
                                    </p:animScale>
                                    <p:animScale>
                                      <p:cBhvr>
                                        <p:cTn id="36" dur="166" decel="50000">
                                          <p:stCondLst>
                                            <p:cond delay="1668"/>
                                          </p:stCondLst>
                                        </p:cTn>
                                        <p:tgtEl>
                                          <p:spTgt spid="6">
                                            <p:txEl>
                                              <p:pRg st="1" end="1"/>
                                            </p:txEl>
                                          </p:spTgt>
                                        </p:tgtEl>
                                      </p:cBhvr>
                                      <p:to x="100000" y="100000"/>
                                    </p:animScale>
                                    <p:animScale>
                                      <p:cBhvr>
                                        <p:cTn id="37" dur="26">
                                          <p:stCondLst>
                                            <p:cond delay="1808"/>
                                          </p:stCondLst>
                                        </p:cTn>
                                        <p:tgtEl>
                                          <p:spTgt spid="6">
                                            <p:txEl>
                                              <p:pRg st="1" end="1"/>
                                            </p:txEl>
                                          </p:spTgt>
                                        </p:tgtEl>
                                      </p:cBhvr>
                                      <p:to x="100000" y="95000"/>
                                    </p:animScale>
                                    <p:animScale>
                                      <p:cBhvr>
                                        <p:cTn id="38" dur="166" decel="50000">
                                          <p:stCondLst>
                                            <p:cond delay="1834"/>
                                          </p:stCondLst>
                                        </p:cTn>
                                        <p:tgtEl>
                                          <p:spTgt spid="6">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Effect transition="in" filter="wipe(down)">
                                      <p:cBhvr>
                                        <p:cTn id="43" dur="580">
                                          <p:stCondLst>
                                            <p:cond delay="0"/>
                                          </p:stCondLst>
                                        </p:cTn>
                                        <p:tgtEl>
                                          <p:spTgt spid="6">
                                            <p:txEl>
                                              <p:pRg st="2" end="2"/>
                                            </p:txEl>
                                          </p:spTgt>
                                        </p:tgtEl>
                                      </p:cBhvr>
                                    </p:animEffect>
                                    <p:anim calcmode="lin" valueType="num">
                                      <p:cBhvr>
                                        <p:cTn id="44"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xEl>
                                              <p:pRg st="2" end="2"/>
                                            </p:txEl>
                                          </p:spTgt>
                                        </p:tgtEl>
                                      </p:cBhvr>
                                      <p:to x="100000" y="60000"/>
                                    </p:animScale>
                                    <p:animScale>
                                      <p:cBhvr>
                                        <p:cTn id="50" dur="166" decel="50000">
                                          <p:stCondLst>
                                            <p:cond delay="676"/>
                                          </p:stCondLst>
                                        </p:cTn>
                                        <p:tgtEl>
                                          <p:spTgt spid="6">
                                            <p:txEl>
                                              <p:pRg st="2" end="2"/>
                                            </p:txEl>
                                          </p:spTgt>
                                        </p:tgtEl>
                                      </p:cBhvr>
                                      <p:to x="100000" y="100000"/>
                                    </p:animScale>
                                    <p:animScale>
                                      <p:cBhvr>
                                        <p:cTn id="51" dur="26">
                                          <p:stCondLst>
                                            <p:cond delay="1312"/>
                                          </p:stCondLst>
                                        </p:cTn>
                                        <p:tgtEl>
                                          <p:spTgt spid="6">
                                            <p:txEl>
                                              <p:pRg st="2" end="2"/>
                                            </p:txEl>
                                          </p:spTgt>
                                        </p:tgtEl>
                                      </p:cBhvr>
                                      <p:to x="100000" y="80000"/>
                                    </p:animScale>
                                    <p:animScale>
                                      <p:cBhvr>
                                        <p:cTn id="52" dur="166" decel="50000">
                                          <p:stCondLst>
                                            <p:cond delay="1338"/>
                                          </p:stCondLst>
                                        </p:cTn>
                                        <p:tgtEl>
                                          <p:spTgt spid="6">
                                            <p:txEl>
                                              <p:pRg st="2" end="2"/>
                                            </p:txEl>
                                          </p:spTgt>
                                        </p:tgtEl>
                                      </p:cBhvr>
                                      <p:to x="100000" y="100000"/>
                                    </p:animScale>
                                    <p:animScale>
                                      <p:cBhvr>
                                        <p:cTn id="53" dur="26">
                                          <p:stCondLst>
                                            <p:cond delay="1642"/>
                                          </p:stCondLst>
                                        </p:cTn>
                                        <p:tgtEl>
                                          <p:spTgt spid="6">
                                            <p:txEl>
                                              <p:pRg st="2" end="2"/>
                                            </p:txEl>
                                          </p:spTgt>
                                        </p:tgtEl>
                                      </p:cBhvr>
                                      <p:to x="100000" y="90000"/>
                                    </p:animScale>
                                    <p:animScale>
                                      <p:cBhvr>
                                        <p:cTn id="54" dur="166" decel="50000">
                                          <p:stCondLst>
                                            <p:cond delay="1668"/>
                                          </p:stCondLst>
                                        </p:cTn>
                                        <p:tgtEl>
                                          <p:spTgt spid="6">
                                            <p:txEl>
                                              <p:pRg st="2" end="2"/>
                                            </p:txEl>
                                          </p:spTgt>
                                        </p:tgtEl>
                                      </p:cBhvr>
                                      <p:to x="100000" y="100000"/>
                                    </p:animScale>
                                    <p:animScale>
                                      <p:cBhvr>
                                        <p:cTn id="55" dur="26">
                                          <p:stCondLst>
                                            <p:cond delay="1808"/>
                                          </p:stCondLst>
                                        </p:cTn>
                                        <p:tgtEl>
                                          <p:spTgt spid="6">
                                            <p:txEl>
                                              <p:pRg st="2" end="2"/>
                                            </p:txEl>
                                          </p:spTgt>
                                        </p:tgtEl>
                                      </p:cBhvr>
                                      <p:to x="100000" y="95000"/>
                                    </p:animScale>
                                    <p:animScale>
                                      <p:cBhvr>
                                        <p:cTn id="56" dur="166" decel="50000">
                                          <p:stCondLst>
                                            <p:cond delay="1834"/>
                                          </p:stCondLst>
                                        </p:cTn>
                                        <p:tgtEl>
                                          <p:spTgt spid="6">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6">
                                            <p:txEl>
                                              <p:pRg st="3" end="3"/>
                                            </p:txEl>
                                          </p:spTgt>
                                        </p:tgtEl>
                                        <p:attrNameLst>
                                          <p:attrName>style.visibility</p:attrName>
                                        </p:attrNameLst>
                                      </p:cBhvr>
                                      <p:to>
                                        <p:strVal val="visible"/>
                                      </p:to>
                                    </p:set>
                                    <p:animEffect transition="in" filter="wipe(down)">
                                      <p:cBhvr>
                                        <p:cTn id="61" dur="580">
                                          <p:stCondLst>
                                            <p:cond delay="0"/>
                                          </p:stCondLst>
                                        </p:cTn>
                                        <p:tgtEl>
                                          <p:spTgt spid="6">
                                            <p:txEl>
                                              <p:pRg st="3" end="3"/>
                                            </p:txEl>
                                          </p:spTgt>
                                        </p:tgtEl>
                                      </p:cBhvr>
                                    </p:animEffect>
                                    <p:anim calcmode="lin" valueType="num">
                                      <p:cBhvr>
                                        <p:cTn id="62" dur="1822" tmFilter="0,0; 0.14,0.36; 0.43,0.73; 0.71,0.91; 1.0,1.0">
                                          <p:stCondLst>
                                            <p:cond delay="0"/>
                                          </p:stCondLst>
                                        </p:cTn>
                                        <p:tgtEl>
                                          <p:spTgt spid="6">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xEl>
                                              <p:pRg st="3" end="3"/>
                                            </p:txEl>
                                          </p:spTgt>
                                        </p:tgtEl>
                                      </p:cBhvr>
                                      <p:to x="100000" y="60000"/>
                                    </p:animScale>
                                    <p:animScale>
                                      <p:cBhvr>
                                        <p:cTn id="68" dur="166" decel="50000">
                                          <p:stCondLst>
                                            <p:cond delay="676"/>
                                          </p:stCondLst>
                                        </p:cTn>
                                        <p:tgtEl>
                                          <p:spTgt spid="6">
                                            <p:txEl>
                                              <p:pRg st="3" end="3"/>
                                            </p:txEl>
                                          </p:spTgt>
                                        </p:tgtEl>
                                      </p:cBhvr>
                                      <p:to x="100000" y="100000"/>
                                    </p:animScale>
                                    <p:animScale>
                                      <p:cBhvr>
                                        <p:cTn id="69" dur="26">
                                          <p:stCondLst>
                                            <p:cond delay="1312"/>
                                          </p:stCondLst>
                                        </p:cTn>
                                        <p:tgtEl>
                                          <p:spTgt spid="6">
                                            <p:txEl>
                                              <p:pRg st="3" end="3"/>
                                            </p:txEl>
                                          </p:spTgt>
                                        </p:tgtEl>
                                      </p:cBhvr>
                                      <p:to x="100000" y="80000"/>
                                    </p:animScale>
                                    <p:animScale>
                                      <p:cBhvr>
                                        <p:cTn id="70" dur="166" decel="50000">
                                          <p:stCondLst>
                                            <p:cond delay="1338"/>
                                          </p:stCondLst>
                                        </p:cTn>
                                        <p:tgtEl>
                                          <p:spTgt spid="6">
                                            <p:txEl>
                                              <p:pRg st="3" end="3"/>
                                            </p:txEl>
                                          </p:spTgt>
                                        </p:tgtEl>
                                      </p:cBhvr>
                                      <p:to x="100000" y="100000"/>
                                    </p:animScale>
                                    <p:animScale>
                                      <p:cBhvr>
                                        <p:cTn id="71" dur="26">
                                          <p:stCondLst>
                                            <p:cond delay="1642"/>
                                          </p:stCondLst>
                                        </p:cTn>
                                        <p:tgtEl>
                                          <p:spTgt spid="6">
                                            <p:txEl>
                                              <p:pRg st="3" end="3"/>
                                            </p:txEl>
                                          </p:spTgt>
                                        </p:tgtEl>
                                      </p:cBhvr>
                                      <p:to x="100000" y="90000"/>
                                    </p:animScale>
                                    <p:animScale>
                                      <p:cBhvr>
                                        <p:cTn id="72" dur="166" decel="50000">
                                          <p:stCondLst>
                                            <p:cond delay="1668"/>
                                          </p:stCondLst>
                                        </p:cTn>
                                        <p:tgtEl>
                                          <p:spTgt spid="6">
                                            <p:txEl>
                                              <p:pRg st="3" end="3"/>
                                            </p:txEl>
                                          </p:spTgt>
                                        </p:tgtEl>
                                      </p:cBhvr>
                                      <p:to x="100000" y="100000"/>
                                    </p:animScale>
                                    <p:animScale>
                                      <p:cBhvr>
                                        <p:cTn id="73" dur="26">
                                          <p:stCondLst>
                                            <p:cond delay="1808"/>
                                          </p:stCondLst>
                                        </p:cTn>
                                        <p:tgtEl>
                                          <p:spTgt spid="6">
                                            <p:txEl>
                                              <p:pRg st="3" end="3"/>
                                            </p:txEl>
                                          </p:spTgt>
                                        </p:tgtEl>
                                      </p:cBhvr>
                                      <p:to x="100000" y="95000"/>
                                    </p:animScale>
                                    <p:animScale>
                                      <p:cBhvr>
                                        <p:cTn id="74" dur="166" decel="50000">
                                          <p:stCondLst>
                                            <p:cond delay="1834"/>
                                          </p:stCondLst>
                                        </p:cTn>
                                        <p:tgtEl>
                                          <p:spTgt spid="6">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6">
                                            <p:txEl>
                                              <p:pRg st="4" end="4"/>
                                            </p:txEl>
                                          </p:spTgt>
                                        </p:tgtEl>
                                        <p:attrNameLst>
                                          <p:attrName>style.visibility</p:attrName>
                                        </p:attrNameLst>
                                      </p:cBhvr>
                                      <p:to>
                                        <p:strVal val="visible"/>
                                      </p:to>
                                    </p:set>
                                    <p:animEffect transition="in" filter="wipe(down)">
                                      <p:cBhvr>
                                        <p:cTn id="79" dur="580">
                                          <p:stCondLst>
                                            <p:cond delay="0"/>
                                          </p:stCondLst>
                                        </p:cTn>
                                        <p:tgtEl>
                                          <p:spTgt spid="6">
                                            <p:txEl>
                                              <p:pRg st="4" end="4"/>
                                            </p:txEl>
                                          </p:spTgt>
                                        </p:tgtEl>
                                      </p:cBhvr>
                                    </p:animEffect>
                                    <p:anim calcmode="lin" valueType="num">
                                      <p:cBhvr>
                                        <p:cTn id="80" dur="1822" tmFilter="0,0; 0.14,0.36; 0.43,0.73; 0.71,0.91; 1.0,1.0">
                                          <p:stCondLst>
                                            <p:cond delay="0"/>
                                          </p:stCondLst>
                                        </p:cTn>
                                        <p:tgtEl>
                                          <p:spTgt spid="6">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6">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6">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6">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6">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6">
                                            <p:txEl>
                                              <p:pRg st="4" end="4"/>
                                            </p:txEl>
                                          </p:spTgt>
                                        </p:tgtEl>
                                      </p:cBhvr>
                                      <p:to x="100000" y="60000"/>
                                    </p:animScale>
                                    <p:animScale>
                                      <p:cBhvr>
                                        <p:cTn id="86" dur="166" decel="50000">
                                          <p:stCondLst>
                                            <p:cond delay="676"/>
                                          </p:stCondLst>
                                        </p:cTn>
                                        <p:tgtEl>
                                          <p:spTgt spid="6">
                                            <p:txEl>
                                              <p:pRg st="4" end="4"/>
                                            </p:txEl>
                                          </p:spTgt>
                                        </p:tgtEl>
                                      </p:cBhvr>
                                      <p:to x="100000" y="100000"/>
                                    </p:animScale>
                                    <p:animScale>
                                      <p:cBhvr>
                                        <p:cTn id="87" dur="26">
                                          <p:stCondLst>
                                            <p:cond delay="1312"/>
                                          </p:stCondLst>
                                        </p:cTn>
                                        <p:tgtEl>
                                          <p:spTgt spid="6">
                                            <p:txEl>
                                              <p:pRg st="4" end="4"/>
                                            </p:txEl>
                                          </p:spTgt>
                                        </p:tgtEl>
                                      </p:cBhvr>
                                      <p:to x="100000" y="80000"/>
                                    </p:animScale>
                                    <p:animScale>
                                      <p:cBhvr>
                                        <p:cTn id="88" dur="166" decel="50000">
                                          <p:stCondLst>
                                            <p:cond delay="1338"/>
                                          </p:stCondLst>
                                        </p:cTn>
                                        <p:tgtEl>
                                          <p:spTgt spid="6">
                                            <p:txEl>
                                              <p:pRg st="4" end="4"/>
                                            </p:txEl>
                                          </p:spTgt>
                                        </p:tgtEl>
                                      </p:cBhvr>
                                      <p:to x="100000" y="100000"/>
                                    </p:animScale>
                                    <p:animScale>
                                      <p:cBhvr>
                                        <p:cTn id="89" dur="26">
                                          <p:stCondLst>
                                            <p:cond delay="1642"/>
                                          </p:stCondLst>
                                        </p:cTn>
                                        <p:tgtEl>
                                          <p:spTgt spid="6">
                                            <p:txEl>
                                              <p:pRg st="4" end="4"/>
                                            </p:txEl>
                                          </p:spTgt>
                                        </p:tgtEl>
                                      </p:cBhvr>
                                      <p:to x="100000" y="90000"/>
                                    </p:animScale>
                                    <p:animScale>
                                      <p:cBhvr>
                                        <p:cTn id="90" dur="166" decel="50000">
                                          <p:stCondLst>
                                            <p:cond delay="1668"/>
                                          </p:stCondLst>
                                        </p:cTn>
                                        <p:tgtEl>
                                          <p:spTgt spid="6">
                                            <p:txEl>
                                              <p:pRg st="4" end="4"/>
                                            </p:txEl>
                                          </p:spTgt>
                                        </p:tgtEl>
                                      </p:cBhvr>
                                      <p:to x="100000" y="100000"/>
                                    </p:animScale>
                                    <p:animScale>
                                      <p:cBhvr>
                                        <p:cTn id="91" dur="26">
                                          <p:stCondLst>
                                            <p:cond delay="1808"/>
                                          </p:stCondLst>
                                        </p:cTn>
                                        <p:tgtEl>
                                          <p:spTgt spid="6">
                                            <p:txEl>
                                              <p:pRg st="4" end="4"/>
                                            </p:txEl>
                                          </p:spTgt>
                                        </p:tgtEl>
                                      </p:cBhvr>
                                      <p:to x="100000" y="95000"/>
                                    </p:animScale>
                                    <p:animScale>
                                      <p:cBhvr>
                                        <p:cTn id="92" dur="166" decel="50000">
                                          <p:stCondLst>
                                            <p:cond delay="1834"/>
                                          </p:stCondLst>
                                        </p:cTn>
                                        <p:tgtEl>
                                          <p:spTgt spid="6">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6">
                                            <p:txEl>
                                              <p:pRg st="5" end="5"/>
                                            </p:txEl>
                                          </p:spTgt>
                                        </p:tgtEl>
                                        <p:attrNameLst>
                                          <p:attrName>style.visibility</p:attrName>
                                        </p:attrNameLst>
                                      </p:cBhvr>
                                      <p:to>
                                        <p:strVal val="visible"/>
                                      </p:to>
                                    </p:set>
                                    <p:animEffect transition="in" filter="wipe(down)">
                                      <p:cBhvr>
                                        <p:cTn id="97" dur="580">
                                          <p:stCondLst>
                                            <p:cond delay="0"/>
                                          </p:stCondLst>
                                        </p:cTn>
                                        <p:tgtEl>
                                          <p:spTgt spid="6">
                                            <p:txEl>
                                              <p:pRg st="5" end="5"/>
                                            </p:txEl>
                                          </p:spTgt>
                                        </p:tgtEl>
                                      </p:cBhvr>
                                    </p:animEffect>
                                    <p:anim calcmode="lin" valueType="num">
                                      <p:cBhvr>
                                        <p:cTn id="98" dur="1822" tmFilter="0,0; 0.14,0.36; 0.43,0.73; 0.71,0.91; 1.0,1.0">
                                          <p:stCondLst>
                                            <p:cond delay="0"/>
                                          </p:stCondLst>
                                        </p:cTn>
                                        <p:tgtEl>
                                          <p:spTgt spid="6">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6">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6">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6">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6">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6">
                                            <p:txEl>
                                              <p:pRg st="5" end="5"/>
                                            </p:txEl>
                                          </p:spTgt>
                                        </p:tgtEl>
                                      </p:cBhvr>
                                      <p:to x="100000" y="60000"/>
                                    </p:animScale>
                                    <p:animScale>
                                      <p:cBhvr>
                                        <p:cTn id="104" dur="166" decel="50000">
                                          <p:stCondLst>
                                            <p:cond delay="676"/>
                                          </p:stCondLst>
                                        </p:cTn>
                                        <p:tgtEl>
                                          <p:spTgt spid="6">
                                            <p:txEl>
                                              <p:pRg st="5" end="5"/>
                                            </p:txEl>
                                          </p:spTgt>
                                        </p:tgtEl>
                                      </p:cBhvr>
                                      <p:to x="100000" y="100000"/>
                                    </p:animScale>
                                    <p:animScale>
                                      <p:cBhvr>
                                        <p:cTn id="105" dur="26">
                                          <p:stCondLst>
                                            <p:cond delay="1312"/>
                                          </p:stCondLst>
                                        </p:cTn>
                                        <p:tgtEl>
                                          <p:spTgt spid="6">
                                            <p:txEl>
                                              <p:pRg st="5" end="5"/>
                                            </p:txEl>
                                          </p:spTgt>
                                        </p:tgtEl>
                                      </p:cBhvr>
                                      <p:to x="100000" y="80000"/>
                                    </p:animScale>
                                    <p:animScale>
                                      <p:cBhvr>
                                        <p:cTn id="106" dur="166" decel="50000">
                                          <p:stCondLst>
                                            <p:cond delay="1338"/>
                                          </p:stCondLst>
                                        </p:cTn>
                                        <p:tgtEl>
                                          <p:spTgt spid="6">
                                            <p:txEl>
                                              <p:pRg st="5" end="5"/>
                                            </p:txEl>
                                          </p:spTgt>
                                        </p:tgtEl>
                                      </p:cBhvr>
                                      <p:to x="100000" y="100000"/>
                                    </p:animScale>
                                    <p:animScale>
                                      <p:cBhvr>
                                        <p:cTn id="107" dur="26">
                                          <p:stCondLst>
                                            <p:cond delay="1642"/>
                                          </p:stCondLst>
                                        </p:cTn>
                                        <p:tgtEl>
                                          <p:spTgt spid="6">
                                            <p:txEl>
                                              <p:pRg st="5" end="5"/>
                                            </p:txEl>
                                          </p:spTgt>
                                        </p:tgtEl>
                                      </p:cBhvr>
                                      <p:to x="100000" y="90000"/>
                                    </p:animScale>
                                    <p:animScale>
                                      <p:cBhvr>
                                        <p:cTn id="108" dur="166" decel="50000">
                                          <p:stCondLst>
                                            <p:cond delay="1668"/>
                                          </p:stCondLst>
                                        </p:cTn>
                                        <p:tgtEl>
                                          <p:spTgt spid="6">
                                            <p:txEl>
                                              <p:pRg st="5" end="5"/>
                                            </p:txEl>
                                          </p:spTgt>
                                        </p:tgtEl>
                                      </p:cBhvr>
                                      <p:to x="100000" y="100000"/>
                                    </p:animScale>
                                    <p:animScale>
                                      <p:cBhvr>
                                        <p:cTn id="109" dur="26">
                                          <p:stCondLst>
                                            <p:cond delay="1808"/>
                                          </p:stCondLst>
                                        </p:cTn>
                                        <p:tgtEl>
                                          <p:spTgt spid="6">
                                            <p:txEl>
                                              <p:pRg st="5" end="5"/>
                                            </p:txEl>
                                          </p:spTgt>
                                        </p:tgtEl>
                                      </p:cBhvr>
                                      <p:to x="100000" y="95000"/>
                                    </p:animScale>
                                    <p:animScale>
                                      <p:cBhvr>
                                        <p:cTn id="110" dur="166" decel="50000">
                                          <p:stCondLst>
                                            <p:cond delay="1834"/>
                                          </p:stCondLst>
                                        </p:cTn>
                                        <p:tgtEl>
                                          <p:spTgt spid="6">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13" presetClass="entr" presetSubtype="16" fill="hold" grpId="0" nodeType="clickEffect">
                                  <p:stCondLst>
                                    <p:cond delay="0"/>
                                  </p:stCondLst>
                                  <p:childTnLst>
                                    <p:set>
                                      <p:cBhvr>
                                        <p:cTn id="114" dur="1" fill="hold">
                                          <p:stCondLst>
                                            <p:cond delay="0"/>
                                          </p:stCondLst>
                                        </p:cTn>
                                        <p:tgtEl>
                                          <p:spTgt spid="9"/>
                                        </p:tgtEl>
                                        <p:attrNameLst>
                                          <p:attrName>style.visibility</p:attrName>
                                        </p:attrNameLst>
                                      </p:cBhvr>
                                      <p:to>
                                        <p:strVal val="visible"/>
                                      </p:to>
                                    </p:set>
                                    <p:animEffect transition="in" filter="plus(in)">
                                      <p:cBhvr>
                                        <p:cTn id="115" dur="2000"/>
                                        <p:tgtEl>
                                          <p:spTgt spid="9"/>
                                        </p:tgtEl>
                                      </p:cBhvr>
                                    </p:animEffect>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nodeType="clickEffect">
                                  <p:stCondLst>
                                    <p:cond delay="0"/>
                                  </p:stCondLst>
                                  <p:childTnLst>
                                    <p:set>
                                      <p:cBhvr>
                                        <p:cTn id="119" dur="1" fill="hold">
                                          <p:stCondLst>
                                            <p:cond delay="0"/>
                                          </p:stCondLst>
                                        </p:cTn>
                                        <p:tgtEl>
                                          <p:spTgt spid="6">
                                            <p:txEl>
                                              <p:pRg st="6" end="6"/>
                                            </p:txEl>
                                          </p:spTgt>
                                        </p:tgtEl>
                                        <p:attrNameLst>
                                          <p:attrName>style.visibility</p:attrName>
                                        </p:attrNameLst>
                                      </p:cBhvr>
                                      <p:to>
                                        <p:strVal val="visible"/>
                                      </p:to>
                                    </p:set>
                                    <p:animEffect transition="in" filter="wipe(down)">
                                      <p:cBhvr>
                                        <p:cTn id="120" dur="580">
                                          <p:stCondLst>
                                            <p:cond delay="0"/>
                                          </p:stCondLst>
                                        </p:cTn>
                                        <p:tgtEl>
                                          <p:spTgt spid="6">
                                            <p:txEl>
                                              <p:pRg st="6" end="6"/>
                                            </p:txEl>
                                          </p:spTgt>
                                        </p:tgtEl>
                                      </p:cBhvr>
                                    </p:animEffect>
                                    <p:anim calcmode="lin" valueType="num">
                                      <p:cBhvr>
                                        <p:cTn id="121"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26" dur="26">
                                          <p:stCondLst>
                                            <p:cond delay="650"/>
                                          </p:stCondLst>
                                        </p:cTn>
                                        <p:tgtEl>
                                          <p:spTgt spid="6">
                                            <p:txEl>
                                              <p:pRg st="6" end="6"/>
                                            </p:txEl>
                                          </p:spTgt>
                                        </p:tgtEl>
                                      </p:cBhvr>
                                      <p:to x="100000" y="60000"/>
                                    </p:animScale>
                                    <p:animScale>
                                      <p:cBhvr>
                                        <p:cTn id="127" dur="166" decel="50000">
                                          <p:stCondLst>
                                            <p:cond delay="676"/>
                                          </p:stCondLst>
                                        </p:cTn>
                                        <p:tgtEl>
                                          <p:spTgt spid="6">
                                            <p:txEl>
                                              <p:pRg st="6" end="6"/>
                                            </p:txEl>
                                          </p:spTgt>
                                        </p:tgtEl>
                                      </p:cBhvr>
                                      <p:to x="100000" y="100000"/>
                                    </p:animScale>
                                    <p:animScale>
                                      <p:cBhvr>
                                        <p:cTn id="128" dur="26">
                                          <p:stCondLst>
                                            <p:cond delay="1312"/>
                                          </p:stCondLst>
                                        </p:cTn>
                                        <p:tgtEl>
                                          <p:spTgt spid="6">
                                            <p:txEl>
                                              <p:pRg st="6" end="6"/>
                                            </p:txEl>
                                          </p:spTgt>
                                        </p:tgtEl>
                                      </p:cBhvr>
                                      <p:to x="100000" y="80000"/>
                                    </p:animScale>
                                    <p:animScale>
                                      <p:cBhvr>
                                        <p:cTn id="129" dur="166" decel="50000">
                                          <p:stCondLst>
                                            <p:cond delay="1338"/>
                                          </p:stCondLst>
                                        </p:cTn>
                                        <p:tgtEl>
                                          <p:spTgt spid="6">
                                            <p:txEl>
                                              <p:pRg st="6" end="6"/>
                                            </p:txEl>
                                          </p:spTgt>
                                        </p:tgtEl>
                                      </p:cBhvr>
                                      <p:to x="100000" y="100000"/>
                                    </p:animScale>
                                    <p:animScale>
                                      <p:cBhvr>
                                        <p:cTn id="130" dur="26">
                                          <p:stCondLst>
                                            <p:cond delay="1642"/>
                                          </p:stCondLst>
                                        </p:cTn>
                                        <p:tgtEl>
                                          <p:spTgt spid="6">
                                            <p:txEl>
                                              <p:pRg st="6" end="6"/>
                                            </p:txEl>
                                          </p:spTgt>
                                        </p:tgtEl>
                                      </p:cBhvr>
                                      <p:to x="100000" y="90000"/>
                                    </p:animScale>
                                    <p:animScale>
                                      <p:cBhvr>
                                        <p:cTn id="131" dur="166" decel="50000">
                                          <p:stCondLst>
                                            <p:cond delay="1668"/>
                                          </p:stCondLst>
                                        </p:cTn>
                                        <p:tgtEl>
                                          <p:spTgt spid="6">
                                            <p:txEl>
                                              <p:pRg st="6" end="6"/>
                                            </p:txEl>
                                          </p:spTgt>
                                        </p:tgtEl>
                                      </p:cBhvr>
                                      <p:to x="100000" y="100000"/>
                                    </p:animScale>
                                    <p:animScale>
                                      <p:cBhvr>
                                        <p:cTn id="132" dur="26">
                                          <p:stCondLst>
                                            <p:cond delay="1808"/>
                                          </p:stCondLst>
                                        </p:cTn>
                                        <p:tgtEl>
                                          <p:spTgt spid="6">
                                            <p:txEl>
                                              <p:pRg st="6" end="6"/>
                                            </p:txEl>
                                          </p:spTgt>
                                        </p:tgtEl>
                                      </p:cBhvr>
                                      <p:to x="100000" y="95000"/>
                                    </p:animScale>
                                    <p:animScale>
                                      <p:cBhvr>
                                        <p:cTn id="133" dur="166" decel="50000">
                                          <p:stCondLst>
                                            <p:cond delay="1834"/>
                                          </p:stCondLst>
                                        </p:cTn>
                                        <p:tgtEl>
                                          <p:spTgt spid="6">
                                            <p:txEl>
                                              <p:pRg st="6" end="6"/>
                                            </p:txEl>
                                          </p:spTgt>
                                        </p:tgtEl>
                                      </p:cBhvr>
                                      <p:to x="100000" y="100000"/>
                                    </p:animScale>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5"/>
                                        </p:tgtEl>
                                        <p:attrNameLst>
                                          <p:attrName>style.visibility</p:attrName>
                                        </p:attrNameLst>
                                      </p:cBhvr>
                                      <p:to>
                                        <p:strVal val="visible"/>
                                      </p:to>
                                    </p:set>
                                    <p:anim calcmode="lin" valueType="num">
                                      <p:cBhvr additive="base">
                                        <p:cTn id="138" dur="500" fill="hold"/>
                                        <p:tgtEl>
                                          <p:spTgt spid="5"/>
                                        </p:tgtEl>
                                        <p:attrNameLst>
                                          <p:attrName>ppt_x</p:attrName>
                                        </p:attrNameLst>
                                      </p:cBhvr>
                                      <p:tavLst>
                                        <p:tav tm="0">
                                          <p:val>
                                            <p:strVal val="#ppt_x"/>
                                          </p:val>
                                        </p:tav>
                                        <p:tav tm="100000">
                                          <p:val>
                                            <p:strVal val="#ppt_x"/>
                                          </p:val>
                                        </p:tav>
                                      </p:tavLst>
                                    </p:anim>
                                    <p:anim calcmode="lin" valueType="num">
                                      <p:cBhvr additive="base">
                                        <p:cTn id="1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6" presetClass="entr" presetSubtype="0" fill="hold" nodeType="clickEffect">
                                  <p:stCondLst>
                                    <p:cond delay="0"/>
                                  </p:stCondLst>
                                  <p:childTnLst>
                                    <p:set>
                                      <p:cBhvr>
                                        <p:cTn id="143" dur="1" fill="hold">
                                          <p:stCondLst>
                                            <p:cond delay="0"/>
                                          </p:stCondLst>
                                        </p:cTn>
                                        <p:tgtEl>
                                          <p:spTgt spid="6">
                                            <p:txEl>
                                              <p:pRg st="7" end="7"/>
                                            </p:txEl>
                                          </p:spTgt>
                                        </p:tgtEl>
                                        <p:attrNameLst>
                                          <p:attrName>style.visibility</p:attrName>
                                        </p:attrNameLst>
                                      </p:cBhvr>
                                      <p:to>
                                        <p:strVal val="visible"/>
                                      </p:to>
                                    </p:set>
                                    <p:animEffect transition="in" filter="wipe(down)">
                                      <p:cBhvr>
                                        <p:cTn id="144" dur="580">
                                          <p:stCondLst>
                                            <p:cond delay="0"/>
                                          </p:stCondLst>
                                        </p:cTn>
                                        <p:tgtEl>
                                          <p:spTgt spid="6">
                                            <p:txEl>
                                              <p:pRg st="7" end="7"/>
                                            </p:txEl>
                                          </p:spTgt>
                                        </p:tgtEl>
                                      </p:cBhvr>
                                    </p:animEffect>
                                    <p:anim calcmode="lin" valueType="num">
                                      <p:cBhvr>
                                        <p:cTn id="145"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146"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147"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148"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149"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150" dur="26">
                                          <p:stCondLst>
                                            <p:cond delay="650"/>
                                          </p:stCondLst>
                                        </p:cTn>
                                        <p:tgtEl>
                                          <p:spTgt spid="6">
                                            <p:txEl>
                                              <p:pRg st="7" end="7"/>
                                            </p:txEl>
                                          </p:spTgt>
                                        </p:tgtEl>
                                      </p:cBhvr>
                                      <p:to x="100000" y="60000"/>
                                    </p:animScale>
                                    <p:animScale>
                                      <p:cBhvr>
                                        <p:cTn id="151" dur="166" decel="50000">
                                          <p:stCondLst>
                                            <p:cond delay="676"/>
                                          </p:stCondLst>
                                        </p:cTn>
                                        <p:tgtEl>
                                          <p:spTgt spid="6">
                                            <p:txEl>
                                              <p:pRg st="7" end="7"/>
                                            </p:txEl>
                                          </p:spTgt>
                                        </p:tgtEl>
                                      </p:cBhvr>
                                      <p:to x="100000" y="100000"/>
                                    </p:animScale>
                                    <p:animScale>
                                      <p:cBhvr>
                                        <p:cTn id="152" dur="26">
                                          <p:stCondLst>
                                            <p:cond delay="1312"/>
                                          </p:stCondLst>
                                        </p:cTn>
                                        <p:tgtEl>
                                          <p:spTgt spid="6">
                                            <p:txEl>
                                              <p:pRg st="7" end="7"/>
                                            </p:txEl>
                                          </p:spTgt>
                                        </p:tgtEl>
                                      </p:cBhvr>
                                      <p:to x="100000" y="80000"/>
                                    </p:animScale>
                                    <p:animScale>
                                      <p:cBhvr>
                                        <p:cTn id="153" dur="166" decel="50000">
                                          <p:stCondLst>
                                            <p:cond delay="1338"/>
                                          </p:stCondLst>
                                        </p:cTn>
                                        <p:tgtEl>
                                          <p:spTgt spid="6">
                                            <p:txEl>
                                              <p:pRg st="7" end="7"/>
                                            </p:txEl>
                                          </p:spTgt>
                                        </p:tgtEl>
                                      </p:cBhvr>
                                      <p:to x="100000" y="100000"/>
                                    </p:animScale>
                                    <p:animScale>
                                      <p:cBhvr>
                                        <p:cTn id="154" dur="26">
                                          <p:stCondLst>
                                            <p:cond delay="1642"/>
                                          </p:stCondLst>
                                        </p:cTn>
                                        <p:tgtEl>
                                          <p:spTgt spid="6">
                                            <p:txEl>
                                              <p:pRg st="7" end="7"/>
                                            </p:txEl>
                                          </p:spTgt>
                                        </p:tgtEl>
                                      </p:cBhvr>
                                      <p:to x="100000" y="90000"/>
                                    </p:animScale>
                                    <p:animScale>
                                      <p:cBhvr>
                                        <p:cTn id="155" dur="166" decel="50000">
                                          <p:stCondLst>
                                            <p:cond delay="1668"/>
                                          </p:stCondLst>
                                        </p:cTn>
                                        <p:tgtEl>
                                          <p:spTgt spid="6">
                                            <p:txEl>
                                              <p:pRg st="7" end="7"/>
                                            </p:txEl>
                                          </p:spTgt>
                                        </p:tgtEl>
                                      </p:cBhvr>
                                      <p:to x="100000" y="100000"/>
                                    </p:animScale>
                                    <p:animScale>
                                      <p:cBhvr>
                                        <p:cTn id="156" dur="26">
                                          <p:stCondLst>
                                            <p:cond delay="1808"/>
                                          </p:stCondLst>
                                        </p:cTn>
                                        <p:tgtEl>
                                          <p:spTgt spid="6">
                                            <p:txEl>
                                              <p:pRg st="7" end="7"/>
                                            </p:txEl>
                                          </p:spTgt>
                                        </p:tgtEl>
                                      </p:cBhvr>
                                      <p:to x="100000" y="95000"/>
                                    </p:animScale>
                                    <p:animScale>
                                      <p:cBhvr>
                                        <p:cTn id="157" dur="166" decel="50000">
                                          <p:stCondLst>
                                            <p:cond delay="1834"/>
                                          </p:stCondLst>
                                        </p:cTn>
                                        <p:tgtEl>
                                          <p:spTgt spid="6">
                                            <p:txEl>
                                              <p:pRg st="7" end="7"/>
                                            </p:txEl>
                                          </p:spTgt>
                                        </p:tgtEl>
                                      </p:cBhvr>
                                      <p:to x="100000" y="100000"/>
                                    </p:animScale>
                                  </p:childTnLst>
                                </p:cTn>
                              </p:par>
                            </p:childTnLst>
                          </p:cTn>
                        </p:par>
                      </p:childTnLst>
                    </p:cTn>
                  </p:par>
                  <p:par>
                    <p:cTn id="158" fill="hold">
                      <p:stCondLst>
                        <p:cond delay="indefinite"/>
                      </p:stCondLst>
                      <p:childTnLst>
                        <p:par>
                          <p:cTn id="159" fill="hold">
                            <p:stCondLst>
                              <p:cond delay="0"/>
                            </p:stCondLst>
                            <p:childTnLst>
                              <p:par>
                                <p:cTn id="160" presetID="26" presetClass="entr" presetSubtype="0" fill="hold" nodeType="clickEffect">
                                  <p:stCondLst>
                                    <p:cond delay="0"/>
                                  </p:stCondLst>
                                  <p:childTnLst>
                                    <p:set>
                                      <p:cBhvr>
                                        <p:cTn id="161" dur="1" fill="hold">
                                          <p:stCondLst>
                                            <p:cond delay="0"/>
                                          </p:stCondLst>
                                        </p:cTn>
                                        <p:tgtEl>
                                          <p:spTgt spid="6">
                                            <p:txEl>
                                              <p:pRg st="8" end="8"/>
                                            </p:txEl>
                                          </p:spTgt>
                                        </p:tgtEl>
                                        <p:attrNameLst>
                                          <p:attrName>style.visibility</p:attrName>
                                        </p:attrNameLst>
                                      </p:cBhvr>
                                      <p:to>
                                        <p:strVal val="visible"/>
                                      </p:to>
                                    </p:set>
                                    <p:animEffect transition="in" filter="wipe(down)">
                                      <p:cBhvr>
                                        <p:cTn id="162" dur="580">
                                          <p:stCondLst>
                                            <p:cond delay="0"/>
                                          </p:stCondLst>
                                        </p:cTn>
                                        <p:tgtEl>
                                          <p:spTgt spid="6">
                                            <p:txEl>
                                              <p:pRg st="8" end="8"/>
                                            </p:txEl>
                                          </p:spTgt>
                                        </p:tgtEl>
                                      </p:cBhvr>
                                    </p:animEffect>
                                    <p:anim calcmode="lin" valueType="num">
                                      <p:cBhvr>
                                        <p:cTn id="163"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164"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165"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166"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167"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168" dur="26">
                                          <p:stCondLst>
                                            <p:cond delay="650"/>
                                          </p:stCondLst>
                                        </p:cTn>
                                        <p:tgtEl>
                                          <p:spTgt spid="6">
                                            <p:txEl>
                                              <p:pRg st="8" end="8"/>
                                            </p:txEl>
                                          </p:spTgt>
                                        </p:tgtEl>
                                      </p:cBhvr>
                                      <p:to x="100000" y="60000"/>
                                    </p:animScale>
                                    <p:animScale>
                                      <p:cBhvr>
                                        <p:cTn id="169" dur="166" decel="50000">
                                          <p:stCondLst>
                                            <p:cond delay="676"/>
                                          </p:stCondLst>
                                        </p:cTn>
                                        <p:tgtEl>
                                          <p:spTgt spid="6">
                                            <p:txEl>
                                              <p:pRg st="8" end="8"/>
                                            </p:txEl>
                                          </p:spTgt>
                                        </p:tgtEl>
                                      </p:cBhvr>
                                      <p:to x="100000" y="100000"/>
                                    </p:animScale>
                                    <p:animScale>
                                      <p:cBhvr>
                                        <p:cTn id="170" dur="26">
                                          <p:stCondLst>
                                            <p:cond delay="1312"/>
                                          </p:stCondLst>
                                        </p:cTn>
                                        <p:tgtEl>
                                          <p:spTgt spid="6">
                                            <p:txEl>
                                              <p:pRg st="8" end="8"/>
                                            </p:txEl>
                                          </p:spTgt>
                                        </p:tgtEl>
                                      </p:cBhvr>
                                      <p:to x="100000" y="80000"/>
                                    </p:animScale>
                                    <p:animScale>
                                      <p:cBhvr>
                                        <p:cTn id="171" dur="166" decel="50000">
                                          <p:stCondLst>
                                            <p:cond delay="1338"/>
                                          </p:stCondLst>
                                        </p:cTn>
                                        <p:tgtEl>
                                          <p:spTgt spid="6">
                                            <p:txEl>
                                              <p:pRg st="8" end="8"/>
                                            </p:txEl>
                                          </p:spTgt>
                                        </p:tgtEl>
                                      </p:cBhvr>
                                      <p:to x="100000" y="100000"/>
                                    </p:animScale>
                                    <p:animScale>
                                      <p:cBhvr>
                                        <p:cTn id="172" dur="26">
                                          <p:stCondLst>
                                            <p:cond delay="1642"/>
                                          </p:stCondLst>
                                        </p:cTn>
                                        <p:tgtEl>
                                          <p:spTgt spid="6">
                                            <p:txEl>
                                              <p:pRg st="8" end="8"/>
                                            </p:txEl>
                                          </p:spTgt>
                                        </p:tgtEl>
                                      </p:cBhvr>
                                      <p:to x="100000" y="90000"/>
                                    </p:animScale>
                                    <p:animScale>
                                      <p:cBhvr>
                                        <p:cTn id="173" dur="166" decel="50000">
                                          <p:stCondLst>
                                            <p:cond delay="1668"/>
                                          </p:stCondLst>
                                        </p:cTn>
                                        <p:tgtEl>
                                          <p:spTgt spid="6">
                                            <p:txEl>
                                              <p:pRg st="8" end="8"/>
                                            </p:txEl>
                                          </p:spTgt>
                                        </p:tgtEl>
                                      </p:cBhvr>
                                      <p:to x="100000" y="100000"/>
                                    </p:animScale>
                                    <p:animScale>
                                      <p:cBhvr>
                                        <p:cTn id="174" dur="26">
                                          <p:stCondLst>
                                            <p:cond delay="1808"/>
                                          </p:stCondLst>
                                        </p:cTn>
                                        <p:tgtEl>
                                          <p:spTgt spid="6">
                                            <p:txEl>
                                              <p:pRg st="8" end="8"/>
                                            </p:txEl>
                                          </p:spTgt>
                                        </p:tgtEl>
                                      </p:cBhvr>
                                      <p:to x="100000" y="95000"/>
                                    </p:animScale>
                                    <p:animScale>
                                      <p:cBhvr>
                                        <p:cTn id="175" dur="166" decel="50000">
                                          <p:stCondLst>
                                            <p:cond delay="1834"/>
                                          </p:stCondLst>
                                        </p:cTn>
                                        <p:tgtEl>
                                          <p:spTgt spid="6">
                                            <p:txEl>
                                              <p:pRg st="8" end="8"/>
                                            </p:txEl>
                                          </p:spTgt>
                                        </p:tgtEl>
                                      </p:cBhvr>
                                      <p:to x="100000" y="100000"/>
                                    </p:animScale>
                                  </p:childTnLst>
                                </p:cTn>
                              </p:par>
                            </p:childTnLst>
                          </p:cTn>
                        </p:par>
                      </p:childTnLst>
                    </p:cTn>
                  </p:par>
                  <p:par>
                    <p:cTn id="176" fill="hold">
                      <p:stCondLst>
                        <p:cond delay="indefinite"/>
                      </p:stCondLst>
                      <p:childTnLst>
                        <p:par>
                          <p:cTn id="177" fill="hold">
                            <p:stCondLst>
                              <p:cond delay="0"/>
                            </p:stCondLst>
                            <p:childTnLst>
                              <p:par>
                                <p:cTn id="178" presetID="26" presetClass="entr" presetSubtype="0" fill="hold" nodeType="clickEffect">
                                  <p:stCondLst>
                                    <p:cond delay="0"/>
                                  </p:stCondLst>
                                  <p:childTnLst>
                                    <p:set>
                                      <p:cBhvr>
                                        <p:cTn id="179" dur="1" fill="hold">
                                          <p:stCondLst>
                                            <p:cond delay="0"/>
                                          </p:stCondLst>
                                        </p:cTn>
                                        <p:tgtEl>
                                          <p:spTgt spid="6">
                                            <p:txEl>
                                              <p:pRg st="9" end="9"/>
                                            </p:txEl>
                                          </p:spTgt>
                                        </p:tgtEl>
                                        <p:attrNameLst>
                                          <p:attrName>style.visibility</p:attrName>
                                        </p:attrNameLst>
                                      </p:cBhvr>
                                      <p:to>
                                        <p:strVal val="visible"/>
                                      </p:to>
                                    </p:set>
                                    <p:animEffect transition="in" filter="wipe(down)">
                                      <p:cBhvr>
                                        <p:cTn id="180" dur="580">
                                          <p:stCondLst>
                                            <p:cond delay="0"/>
                                          </p:stCondLst>
                                        </p:cTn>
                                        <p:tgtEl>
                                          <p:spTgt spid="6">
                                            <p:txEl>
                                              <p:pRg st="9" end="9"/>
                                            </p:txEl>
                                          </p:spTgt>
                                        </p:tgtEl>
                                      </p:cBhvr>
                                    </p:animEffect>
                                    <p:anim calcmode="lin" valueType="num">
                                      <p:cBhvr>
                                        <p:cTn id="181" dur="1822" tmFilter="0,0; 0.14,0.36; 0.43,0.73; 0.71,0.91; 1.0,1.0">
                                          <p:stCondLst>
                                            <p:cond delay="0"/>
                                          </p:stCondLst>
                                        </p:cTn>
                                        <p:tgtEl>
                                          <p:spTgt spid="6">
                                            <p:txEl>
                                              <p:pRg st="9" end="9"/>
                                            </p:txEl>
                                          </p:spTgt>
                                        </p:tgtEl>
                                        <p:attrNameLst>
                                          <p:attrName>ppt_x</p:attrName>
                                        </p:attrNameLst>
                                      </p:cBhvr>
                                      <p:tavLst>
                                        <p:tav tm="0">
                                          <p:val>
                                            <p:strVal val="#ppt_x-0.25"/>
                                          </p:val>
                                        </p:tav>
                                        <p:tav tm="100000">
                                          <p:val>
                                            <p:strVal val="#ppt_x"/>
                                          </p:val>
                                        </p:tav>
                                      </p:tavLst>
                                    </p:anim>
                                    <p:anim calcmode="lin" valueType="num">
                                      <p:cBhvr>
                                        <p:cTn id="182" dur="664" tmFilter="0.0,0.0; 0.25,0.07; 0.50,0.2; 0.75,0.467; 1.0,1.0">
                                          <p:stCondLst>
                                            <p:cond delay="0"/>
                                          </p:stCondLst>
                                        </p:cTn>
                                        <p:tgtEl>
                                          <p:spTgt spid="6">
                                            <p:txEl>
                                              <p:pRg st="9" end="9"/>
                                            </p:txEl>
                                          </p:spTgt>
                                        </p:tgtEl>
                                        <p:attrNameLst>
                                          <p:attrName>ppt_y</p:attrName>
                                        </p:attrNameLst>
                                      </p:cBhvr>
                                      <p:tavLst>
                                        <p:tav tm="0" fmla="#ppt_y-sin(pi*$)/3">
                                          <p:val>
                                            <p:fltVal val="0.5"/>
                                          </p:val>
                                        </p:tav>
                                        <p:tav tm="100000">
                                          <p:val>
                                            <p:fltVal val="1"/>
                                          </p:val>
                                        </p:tav>
                                      </p:tavLst>
                                    </p:anim>
                                    <p:anim calcmode="lin" valueType="num">
                                      <p:cBhvr>
                                        <p:cTn id="183" dur="664" tmFilter="0, 0; 0.125,0.2665; 0.25,0.4; 0.375,0.465; 0.5,0.5;  0.625,0.535; 0.75,0.6; 0.875,0.7335; 1,1">
                                          <p:stCondLst>
                                            <p:cond delay="664"/>
                                          </p:stCondLst>
                                        </p:cTn>
                                        <p:tgtEl>
                                          <p:spTgt spid="6">
                                            <p:txEl>
                                              <p:pRg st="9" end="9"/>
                                            </p:txEl>
                                          </p:spTgt>
                                        </p:tgtEl>
                                        <p:attrNameLst>
                                          <p:attrName>ppt_y</p:attrName>
                                        </p:attrNameLst>
                                      </p:cBhvr>
                                      <p:tavLst>
                                        <p:tav tm="0" fmla="#ppt_y-sin(pi*$)/9">
                                          <p:val>
                                            <p:fltVal val="0"/>
                                          </p:val>
                                        </p:tav>
                                        <p:tav tm="100000">
                                          <p:val>
                                            <p:fltVal val="1"/>
                                          </p:val>
                                        </p:tav>
                                      </p:tavLst>
                                    </p:anim>
                                    <p:anim calcmode="lin" valueType="num">
                                      <p:cBhvr>
                                        <p:cTn id="184" dur="332" tmFilter="0, 0; 0.125,0.2665; 0.25,0.4; 0.375,0.465; 0.5,0.5;  0.625,0.535; 0.75,0.6; 0.875,0.7335; 1,1">
                                          <p:stCondLst>
                                            <p:cond delay="1324"/>
                                          </p:stCondLst>
                                        </p:cTn>
                                        <p:tgtEl>
                                          <p:spTgt spid="6">
                                            <p:txEl>
                                              <p:pRg st="9" end="9"/>
                                            </p:txEl>
                                          </p:spTgt>
                                        </p:tgtEl>
                                        <p:attrNameLst>
                                          <p:attrName>ppt_y</p:attrName>
                                        </p:attrNameLst>
                                      </p:cBhvr>
                                      <p:tavLst>
                                        <p:tav tm="0" fmla="#ppt_y-sin(pi*$)/27">
                                          <p:val>
                                            <p:fltVal val="0"/>
                                          </p:val>
                                        </p:tav>
                                        <p:tav tm="100000">
                                          <p:val>
                                            <p:fltVal val="1"/>
                                          </p:val>
                                        </p:tav>
                                      </p:tavLst>
                                    </p:anim>
                                    <p:anim calcmode="lin" valueType="num">
                                      <p:cBhvr>
                                        <p:cTn id="185" dur="164" tmFilter="0, 0; 0.125,0.2665; 0.25,0.4; 0.375,0.465; 0.5,0.5;  0.625,0.535; 0.75,0.6; 0.875,0.7335; 1,1">
                                          <p:stCondLst>
                                            <p:cond delay="1656"/>
                                          </p:stCondLst>
                                        </p:cTn>
                                        <p:tgtEl>
                                          <p:spTgt spid="6">
                                            <p:txEl>
                                              <p:pRg st="9" end="9"/>
                                            </p:txEl>
                                          </p:spTgt>
                                        </p:tgtEl>
                                        <p:attrNameLst>
                                          <p:attrName>ppt_y</p:attrName>
                                        </p:attrNameLst>
                                      </p:cBhvr>
                                      <p:tavLst>
                                        <p:tav tm="0" fmla="#ppt_y-sin(pi*$)/81">
                                          <p:val>
                                            <p:fltVal val="0"/>
                                          </p:val>
                                        </p:tav>
                                        <p:tav tm="100000">
                                          <p:val>
                                            <p:fltVal val="1"/>
                                          </p:val>
                                        </p:tav>
                                      </p:tavLst>
                                    </p:anim>
                                    <p:animScale>
                                      <p:cBhvr>
                                        <p:cTn id="186" dur="26">
                                          <p:stCondLst>
                                            <p:cond delay="650"/>
                                          </p:stCondLst>
                                        </p:cTn>
                                        <p:tgtEl>
                                          <p:spTgt spid="6">
                                            <p:txEl>
                                              <p:pRg st="9" end="9"/>
                                            </p:txEl>
                                          </p:spTgt>
                                        </p:tgtEl>
                                      </p:cBhvr>
                                      <p:to x="100000" y="60000"/>
                                    </p:animScale>
                                    <p:animScale>
                                      <p:cBhvr>
                                        <p:cTn id="187" dur="166" decel="50000">
                                          <p:stCondLst>
                                            <p:cond delay="676"/>
                                          </p:stCondLst>
                                        </p:cTn>
                                        <p:tgtEl>
                                          <p:spTgt spid="6">
                                            <p:txEl>
                                              <p:pRg st="9" end="9"/>
                                            </p:txEl>
                                          </p:spTgt>
                                        </p:tgtEl>
                                      </p:cBhvr>
                                      <p:to x="100000" y="100000"/>
                                    </p:animScale>
                                    <p:animScale>
                                      <p:cBhvr>
                                        <p:cTn id="188" dur="26">
                                          <p:stCondLst>
                                            <p:cond delay="1312"/>
                                          </p:stCondLst>
                                        </p:cTn>
                                        <p:tgtEl>
                                          <p:spTgt spid="6">
                                            <p:txEl>
                                              <p:pRg st="9" end="9"/>
                                            </p:txEl>
                                          </p:spTgt>
                                        </p:tgtEl>
                                      </p:cBhvr>
                                      <p:to x="100000" y="80000"/>
                                    </p:animScale>
                                    <p:animScale>
                                      <p:cBhvr>
                                        <p:cTn id="189" dur="166" decel="50000">
                                          <p:stCondLst>
                                            <p:cond delay="1338"/>
                                          </p:stCondLst>
                                        </p:cTn>
                                        <p:tgtEl>
                                          <p:spTgt spid="6">
                                            <p:txEl>
                                              <p:pRg st="9" end="9"/>
                                            </p:txEl>
                                          </p:spTgt>
                                        </p:tgtEl>
                                      </p:cBhvr>
                                      <p:to x="100000" y="100000"/>
                                    </p:animScale>
                                    <p:animScale>
                                      <p:cBhvr>
                                        <p:cTn id="190" dur="26">
                                          <p:stCondLst>
                                            <p:cond delay="1642"/>
                                          </p:stCondLst>
                                        </p:cTn>
                                        <p:tgtEl>
                                          <p:spTgt spid="6">
                                            <p:txEl>
                                              <p:pRg st="9" end="9"/>
                                            </p:txEl>
                                          </p:spTgt>
                                        </p:tgtEl>
                                      </p:cBhvr>
                                      <p:to x="100000" y="90000"/>
                                    </p:animScale>
                                    <p:animScale>
                                      <p:cBhvr>
                                        <p:cTn id="191" dur="166" decel="50000">
                                          <p:stCondLst>
                                            <p:cond delay="1668"/>
                                          </p:stCondLst>
                                        </p:cTn>
                                        <p:tgtEl>
                                          <p:spTgt spid="6">
                                            <p:txEl>
                                              <p:pRg st="9" end="9"/>
                                            </p:txEl>
                                          </p:spTgt>
                                        </p:tgtEl>
                                      </p:cBhvr>
                                      <p:to x="100000" y="100000"/>
                                    </p:animScale>
                                    <p:animScale>
                                      <p:cBhvr>
                                        <p:cTn id="192" dur="26">
                                          <p:stCondLst>
                                            <p:cond delay="1808"/>
                                          </p:stCondLst>
                                        </p:cTn>
                                        <p:tgtEl>
                                          <p:spTgt spid="6">
                                            <p:txEl>
                                              <p:pRg st="9" end="9"/>
                                            </p:txEl>
                                          </p:spTgt>
                                        </p:tgtEl>
                                      </p:cBhvr>
                                      <p:to x="100000" y="95000"/>
                                    </p:animScale>
                                    <p:animScale>
                                      <p:cBhvr>
                                        <p:cTn id="193" dur="166" decel="50000">
                                          <p:stCondLst>
                                            <p:cond delay="1834"/>
                                          </p:stCondLst>
                                        </p:cTn>
                                        <p:tgtEl>
                                          <p:spTgt spid="6">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173317" y="1787229"/>
            <a:ext cx="7416800" cy="218479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t"/>
          <a:lstStyle/>
          <a:p>
            <a:pPr marL="457200" indent="-457200">
              <a:buFont typeface="Wingdings" panose="05000000000000000000" pitchFamily="2" charset="2"/>
              <a:buChar char="Ø"/>
            </a:pPr>
            <a:r>
              <a:rPr lang="en-US" sz="2800" i="1" dirty="0" smtClean="0">
                <a:solidFill>
                  <a:schemeClr val="tx1"/>
                </a:solidFill>
                <a:latin typeface="Bell Gothic Std Light" panose="020B0606020203020204" pitchFamily="34" charset="0"/>
              </a:rPr>
              <a:t>Laws reflect the NEEDS of society</a:t>
            </a:r>
          </a:p>
          <a:p>
            <a:pPr marL="457200" indent="-457200">
              <a:buFont typeface="Wingdings" panose="05000000000000000000" pitchFamily="2" charset="2"/>
              <a:buChar char="Ø"/>
            </a:pPr>
            <a:endParaRPr lang="en-US" sz="2800" i="1" dirty="0">
              <a:solidFill>
                <a:schemeClr val="tx1"/>
              </a:solidFill>
              <a:latin typeface="Bell Gothic Std Light" panose="020B0606020203020204" pitchFamily="34" charset="0"/>
            </a:endParaRPr>
          </a:p>
          <a:p>
            <a:pPr algn="ctr"/>
            <a:r>
              <a:rPr lang="en-US" sz="3200" i="1" dirty="0" smtClean="0">
                <a:solidFill>
                  <a:schemeClr val="tx1"/>
                </a:solidFill>
                <a:effectLst>
                  <a:outerShdw blurRad="38100" dist="38100" dir="2700000" algn="tl">
                    <a:srgbClr val="000000">
                      <a:alpha val="43137"/>
                    </a:srgbClr>
                  </a:outerShdw>
                </a:effectLst>
                <a:latin typeface="Bell Gothic Std Light" panose="020B0606020203020204" pitchFamily="34" charset="0"/>
              </a:rPr>
              <a:t>(Should laws be </a:t>
            </a:r>
            <a:r>
              <a:rPr lang="en-US" sz="3200" i="1" dirty="0">
                <a:solidFill>
                  <a:schemeClr val="tx1"/>
                </a:solidFill>
                <a:effectLst>
                  <a:outerShdw blurRad="38100" dist="38100" dir="2700000" algn="tl">
                    <a:srgbClr val="000000">
                      <a:alpha val="43137"/>
                    </a:srgbClr>
                  </a:outerShdw>
                </a:effectLst>
                <a:latin typeface="Bell Gothic Std Light" panose="020B0606020203020204" pitchFamily="34" charset="0"/>
              </a:rPr>
              <a:t>m</a:t>
            </a:r>
            <a:r>
              <a:rPr lang="en-US" sz="3200" i="1" dirty="0" smtClean="0">
                <a:solidFill>
                  <a:schemeClr val="tx1"/>
                </a:solidFill>
                <a:effectLst>
                  <a:outerShdw blurRad="38100" dist="38100" dir="2700000" algn="tl">
                    <a:srgbClr val="000000">
                      <a:alpha val="43137"/>
                    </a:srgbClr>
                  </a:outerShdw>
                </a:effectLst>
                <a:latin typeface="Bell Gothic Std Light" panose="020B0606020203020204" pitchFamily="34" charset="0"/>
              </a:rPr>
              <a:t>oral and should morals be </a:t>
            </a:r>
            <a:r>
              <a:rPr lang="en-US" sz="3200" i="1" dirty="0">
                <a:solidFill>
                  <a:schemeClr val="tx1"/>
                </a:solidFill>
                <a:effectLst>
                  <a:outerShdw blurRad="38100" dist="38100" dir="2700000" algn="tl">
                    <a:srgbClr val="000000">
                      <a:alpha val="43137"/>
                    </a:srgbClr>
                  </a:outerShdw>
                </a:effectLst>
                <a:latin typeface="Bell Gothic Std Light" panose="020B0606020203020204" pitchFamily="34" charset="0"/>
              </a:rPr>
              <a:t>l</a:t>
            </a:r>
            <a:r>
              <a:rPr lang="en-US" sz="3200" i="1" dirty="0" smtClean="0">
                <a:solidFill>
                  <a:schemeClr val="tx1"/>
                </a:solidFill>
                <a:effectLst>
                  <a:outerShdw blurRad="38100" dist="38100" dir="2700000" algn="tl">
                    <a:srgbClr val="000000">
                      <a:alpha val="43137"/>
                    </a:srgbClr>
                  </a:outerShdw>
                </a:effectLst>
                <a:latin typeface="Bell Gothic Std Light" panose="020B0606020203020204" pitchFamily="34" charset="0"/>
              </a:rPr>
              <a:t>aws)</a:t>
            </a:r>
          </a:p>
        </p:txBody>
      </p:sp>
      <p:sp>
        <p:nvSpPr>
          <p:cNvPr id="9" name="Title 1"/>
          <p:cNvSpPr txBox="1">
            <a:spLocks/>
          </p:cNvSpPr>
          <p:nvPr/>
        </p:nvSpPr>
        <p:spPr>
          <a:xfrm>
            <a:off x="0" y="-9654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II. LAWS AND VALUES</a:t>
            </a:r>
            <a:endParaRPr lang="en-US" sz="4000" dirty="0">
              <a:latin typeface="Copperplate Gothic Light" panose="020E0507020206020404" pitchFamily="34" charset="0"/>
            </a:endParaRPr>
          </a:p>
        </p:txBody>
      </p:sp>
      <p:sp>
        <p:nvSpPr>
          <p:cNvPr id="10" name="Rounded Rectangle 9"/>
          <p:cNvSpPr/>
          <p:nvPr/>
        </p:nvSpPr>
        <p:spPr>
          <a:xfrm>
            <a:off x="173317" y="4106962"/>
            <a:ext cx="8068236" cy="250899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t"/>
          <a:lstStyle/>
          <a:p>
            <a:pPr marL="457200" indent="-457200">
              <a:buFont typeface="Wingdings" panose="05000000000000000000" pitchFamily="2" charset="2"/>
              <a:buChar char="Ø"/>
            </a:pPr>
            <a:r>
              <a:rPr lang="en-US" sz="2400" dirty="0" smtClean="0">
                <a:solidFill>
                  <a:schemeClr val="tx1"/>
                </a:solidFill>
                <a:latin typeface="Bell Gothic Std Light" panose="020B0606020203020204" pitchFamily="34" charset="0"/>
              </a:rPr>
              <a:t>Laws are to be followed by everyone from the homeless to the President.</a:t>
            </a:r>
          </a:p>
          <a:p>
            <a:pPr marL="457200" indent="-457200">
              <a:buFont typeface="Wingdings" panose="05000000000000000000" pitchFamily="2" charset="2"/>
              <a:buChar char="Ø"/>
            </a:pPr>
            <a:endParaRPr lang="en-US" sz="2400" dirty="0">
              <a:solidFill>
                <a:schemeClr val="tx1"/>
              </a:solidFill>
              <a:effectLst>
                <a:outerShdw blurRad="38100" dist="38100" dir="2700000" algn="tl">
                  <a:srgbClr val="000000">
                    <a:alpha val="43137"/>
                  </a:srgbClr>
                </a:outerShdw>
              </a:effectLst>
              <a:latin typeface="Bell Gothic Std Light" panose="020B0606020203020204" pitchFamily="34" charset="0"/>
            </a:endParaRPr>
          </a:p>
          <a:p>
            <a:pPr algn="ctr"/>
            <a:r>
              <a:rPr lang="en-US" sz="2400" i="1" dirty="0" smtClean="0">
                <a:solidFill>
                  <a:schemeClr val="tx1"/>
                </a:solidFill>
                <a:effectLst>
                  <a:outerShdw blurRad="38100" dist="38100" dir="2700000" algn="tl">
                    <a:srgbClr val="000000">
                      <a:alpha val="43137"/>
                    </a:srgbClr>
                  </a:outerShdw>
                </a:effectLst>
                <a:latin typeface="Bell Gothic Std Light" panose="020B0606020203020204" pitchFamily="34" charset="0"/>
              </a:rPr>
              <a:t>(Should anyone ever be able to break a law?)</a:t>
            </a:r>
          </a:p>
          <a:p>
            <a:pPr algn="ctr"/>
            <a:r>
              <a:rPr lang="en-US" sz="2400" i="1" dirty="0" smtClean="0">
                <a:solidFill>
                  <a:schemeClr val="tx1"/>
                </a:solidFill>
                <a:effectLst>
                  <a:outerShdw blurRad="38100" dist="38100" dir="2700000" algn="tl">
                    <a:srgbClr val="000000">
                      <a:alpha val="43137"/>
                    </a:srgbClr>
                  </a:outerShdw>
                </a:effectLst>
                <a:latin typeface="Bell Gothic Std Light" panose="020B0606020203020204" pitchFamily="34" charset="0"/>
              </a:rPr>
              <a:t>(Should the President ever be able to break a law?)</a:t>
            </a:r>
          </a:p>
          <a:p>
            <a:pPr algn="ctr"/>
            <a:r>
              <a:rPr lang="en-US" sz="2400" i="1" dirty="0" smtClean="0">
                <a:solidFill>
                  <a:schemeClr val="tx1"/>
                </a:solidFill>
                <a:effectLst>
                  <a:outerShdw blurRad="38100" dist="38100" dir="2700000" algn="tl">
                    <a:srgbClr val="000000">
                      <a:alpha val="43137"/>
                    </a:srgbClr>
                  </a:outerShdw>
                </a:effectLst>
                <a:latin typeface="Bell Gothic Std Light" panose="020B0606020203020204" pitchFamily="34" charset="0"/>
              </a:rPr>
              <a:t>(If a law is ‘dumb’ should you be able to break it?)</a:t>
            </a:r>
            <a:endParaRPr lang="en-US" sz="2800" i="1" dirty="0" smtClean="0">
              <a:solidFill>
                <a:schemeClr val="tx1"/>
              </a:solidFill>
              <a:effectLst>
                <a:outerShdw blurRad="38100" dist="38100" dir="2700000" algn="tl">
                  <a:srgbClr val="000000">
                    <a:alpha val="43137"/>
                  </a:srgbClr>
                </a:outerShdw>
              </a:effectLst>
              <a:latin typeface="Bell Gothic Std Light" panose="020B0606020203020204" pitchFamily="34" charset="0"/>
            </a:endParaRPr>
          </a:p>
        </p:txBody>
      </p:sp>
    </p:spTree>
    <p:extLst>
      <p:ext uri="{BB962C8B-B14F-4D97-AF65-F5344CB8AC3E}">
        <p14:creationId xmlns:p14="http://schemas.microsoft.com/office/powerpoint/2010/main" val="187728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anim calcmode="lin" valueType="num">
                                      <p:cBhvr>
                                        <p:cTn id="8"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2000"/>
                                        <p:tgtEl>
                                          <p:spTgt spid="7">
                                            <p:txEl>
                                              <p:pRg st="2" end="2"/>
                                            </p:txEl>
                                          </p:spTgt>
                                        </p:tgtEl>
                                      </p:cBhvr>
                                    </p:animEffect>
                                    <p:anim calcmode="lin" valueType="num">
                                      <p:cBhvr>
                                        <p:cTn id="15" dur="2000" fill="hold"/>
                                        <p:tgtEl>
                                          <p:spTgt spid="7">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 calcmode="lin" valueType="num">
                                      <p:cBhvr>
                                        <p:cTn id="21"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24" dur="1000"/>
                                        <p:tgtEl>
                                          <p:spTgt spid="10">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10">
                                            <p:txEl>
                                              <p:pRg st="2" end="2"/>
                                            </p:txEl>
                                          </p:spTgt>
                                        </p:tgtEl>
                                        <p:attrNameLst>
                                          <p:attrName>style.visibility</p:attrName>
                                        </p:attrNameLst>
                                      </p:cBhvr>
                                      <p:to>
                                        <p:strVal val="visible"/>
                                      </p:to>
                                    </p:set>
                                    <p:anim calcmode="lin" valueType="num">
                                      <p:cBhvr>
                                        <p:cTn id="29" dur="10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10">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10">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10">
                                            <p:txEl>
                                              <p:pRg st="3" end="3"/>
                                            </p:txEl>
                                          </p:spTgt>
                                        </p:tgtEl>
                                        <p:attrNameLst>
                                          <p:attrName>style.visibility</p:attrName>
                                        </p:attrNameLst>
                                      </p:cBhvr>
                                      <p:to>
                                        <p:strVal val="visible"/>
                                      </p:to>
                                    </p:set>
                                    <p:anim calcmode="lin" valueType="num">
                                      <p:cBhvr>
                                        <p:cTn id="37" dur="10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10">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10">
                                            <p:txEl>
                                              <p:pRg st="3" end="3"/>
                                            </p:txEl>
                                          </p:spTgt>
                                        </p:tgtEl>
                                        <p:attrNameLst>
                                          <p:attrName>style.rotation</p:attrName>
                                        </p:attrNameLst>
                                      </p:cBhvr>
                                      <p:tavLst>
                                        <p:tav tm="0">
                                          <p:val>
                                            <p:fltVal val="90"/>
                                          </p:val>
                                        </p:tav>
                                        <p:tav tm="100000">
                                          <p:val>
                                            <p:fltVal val="0"/>
                                          </p:val>
                                        </p:tav>
                                      </p:tavLst>
                                    </p:anim>
                                    <p:animEffect transition="in" filter="fade">
                                      <p:cBhvr>
                                        <p:cTn id="40" dur="1000"/>
                                        <p:tgtEl>
                                          <p:spTgt spid="10">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10">
                                            <p:txEl>
                                              <p:pRg st="4" end="4"/>
                                            </p:txEl>
                                          </p:spTgt>
                                        </p:tgtEl>
                                        <p:attrNameLst>
                                          <p:attrName>style.visibility</p:attrName>
                                        </p:attrNameLst>
                                      </p:cBhvr>
                                      <p:to>
                                        <p:strVal val="visible"/>
                                      </p:to>
                                    </p:set>
                                    <p:anim calcmode="lin" valueType="num">
                                      <p:cBhvr>
                                        <p:cTn id="45" dur="10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46" dur="1000" fill="hold"/>
                                        <p:tgtEl>
                                          <p:spTgt spid="10">
                                            <p:txEl>
                                              <p:pRg st="4" end="4"/>
                                            </p:txEl>
                                          </p:spTgt>
                                        </p:tgtEl>
                                        <p:attrNameLst>
                                          <p:attrName>ppt_h</p:attrName>
                                        </p:attrNameLst>
                                      </p:cBhvr>
                                      <p:tavLst>
                                        <p:tav tm="0">
                                          <p:val>
                                            <p:fltVal val="0"/>
                                          </p:val>
                                        </p:tav>
                                        <p:tav tm="100000">
                                          <p:val>
                                            <p:strVal val="#ppt_h"/>
                                          </p:val>
                                        </p:tav>
                                      </p:tavLst>
                                    </p:anim>
                                    <p:anim calcmode="lin" valueType="num">
                                      <p:cBhvr>
                                        <p:cTn id="47" dur="1000" fill="hold"/>
                                        <p:tgtEl>
                                          <p:spTgt spid="10">
                                            <p:txEl>
                                              <p:pRg st="4" end="4"/>
                                            </p:txEl>
                                          </p:spTgt>
                                        </p:tgtEl>
                                        <p:attrNameLst>
                                          <p:attrName>style.rotation</p:attrName>
                                        </p:attrNameLst>
                                      </p:cBhvr>
                                      <p:tavLst>
                                        <p:tav tm="0">
                                          <p:val>
                                            <p:fltVal val="90"/>
                                          </p:val>
                                        </p:tav>
                                        <p:tav tm="100000">
                                          <p:val>
                                            <p:fltVal val="0"/>
                                          </p:val>
                                        </p:tav>
                                      </p:tavLst>
                                    </p:anim>
                                    <p:animEffect transition="in" filter="fade">
                                      <p:cBhvr>
                                        <p:cTn id="48" dur="1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255494" y="23018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III. Kinds of Laws</a:t>
            </a:r>
            <a:endParaRPr lang="en-US" sz="4000" dirty="0">
              <a:latin typeface="Copperplate Gothic Light" panose="020E0507020206020404" pitchFamily="34" charset="0"/>
            </a:endParaRPr>
          </a:p>
        </p:txBody>
      </p:sp>
      <p:sp>
        <p:nvSpPr>
          <p:cNvPr id="8" name="Rounded Rectangle 7"/>
          <p:cNvSpPr/>
          <p:nvPr/>
        </p:nvSpPr>
        <p:spPr>
          <a:xfrm>
            <a:off x="2670201" y="1458642"/>
            <a:ext cx="6356233" cy="733964"/>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t"/>
          <a:lstStyle/>
          <a:p>
            <a:r>
              <a:rPr lang="en-US" sz="3600" dirty="0" smtClean="0">
                <a:solidFill>
                  <a:schemeClr val="tx1"/>
                </a:solidFill>
                <a:latin typeface="Bell Gothic Std Light" panose="020B0606020203020204" pitchFamily="34" charset="0"/>
              </a:rPr>
              <a:t>Laws are in 2 major groups:</a:t>
            </a:r>
          </a:p>
        </p:txBody>
      </p:sp>
      <p:sp>
        <p:nvSpPr>
          <p:cNvPr id="9" name="Rectangle 8"/>
          <p:cNvSpPr/>
          <p:nvPr/>
        </p:nvSpPr>
        <p:spPr>
          <a:xfrm>
            <a:off x="986586" y="3401129"/>
            <a:ext cx="4051109" cy="1200329"/>
          </a:xfrm>
          <a:prstGeom prst="rect">
            <a:avLst/>
          </a:prstGeom>
          <a:noFill/>
        </p:spPr>
        <p:txBody>
          <a:bodyPr wrap="none" lIns="91440" tIns="45720" rIns="91440" bIns="45720">
            <a:spAutoFit/>
          </a:bodyPr>
          <a:lstStyle/>
          <a:p>
            <a:pPr algn="ctr"/>
            <a:r>
              <a:rPr lang="en-US" sz="72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CRIMINAL</a:t>
            </a:r>
            <a:endParaRPr lang="en-US" sz="72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10" name="Rectangle 9"/>
          <p:cNvSpPr/>
          <p:nvPr/>
        </p:nvSpPr>
        <p:spPr>
          <a:xfrm>
            <a:off x="5745812" y="3401128"/>
            <a:ext cx="2105064" cy="1200329"/>
          </a:xfrm>
          <a:prstGeom prst="rect">
            <a:avLst/>
          </a:prstGeom>
          <a:noFill/>
        </p:spPr>
        <p:txBody>
          <a:bodyPr wrap="none" lIns="91440" tIns="45720" rIns="91440" bIns="45720">
            <a:spAutoFit/>
          </a:bodyPr>
          <a:lstStyle/>
          <a:p>
            <a:pPr algn="ctr"/>
            <a:r>
              <a:rPr lang="en-US" sz="72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CIVIL</a:t>
            </a:r>
            <a:endParaRPr lang="en-US" sz="72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92284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xit" presetSubtype="0" fill="hold" grpId="1" nodeType="clickEffect">
                                  <p:stCondLst>
                                    <p:cond delay="0"/>
                                  </p:stCondLst>
                                  <p:childTnLst>
                                    <p:animEffect transition="out" filter="wipe(down)">
                                      <p:cBhvr>
                                        <p:cTn id="16" dur="180" accel="50000">
                                          <p:stCondLst>
                                            <p:cond delay="1820"/>
                                          </p:stCondLst>
                                        </p:cTn>
                                        <p:tgtEl>
                                          <p:spTgt spid="10"/>
                                        </p:tgtEl>
                                      </p:cBhvr>
                                    </p:animEffect>
                                    <p:anim calcmode="lin" valueType="num">
                                      <p:cBhvr>
                                        <p:cTn id="17" dur="1822" tmFilter="0,0; 0.14,0.31; 0.43,0.73; 0.71,0.91; 1.0,1.0">
                                          <p:stCondLst>
                                            <p:cond delay="0"/>
                                          </p:stCondLst>
                                        </p:cTn>
                                        <p:tgtEl>
                                          <p:spTgt spid="10"/>
                                        </p:tgtEl>
                                        <p:attrNameLst>
                                          <p:attrName>ppt_x</p:attrName>
                                        </p:attrNameLst>
                                      </p:cBhvr>
                                      <p:tavLst>
                                        <p:tav tm="0">
                                          <p:val>
                                            <p:strVal val="ppt_x"/>
                                          </p:val>
                                        </p:tav>
                                        <p:tav tm="100000">
                                          <p:val>
                                            <p:strVal val="#ppt_x+0.25"/>
                                          </p:val>
                                        </p:tav>
                                      </p:tavLst>
                                    </p:anim>
                                    <p:anim calcmode="lin" valueType="num">
                                      <p:cBhvr>
                                        <p:cTn id="18" dur="178">
                                          <p:stCondLst>
                                            <p:cond delay="1822"/>
                                          </p:stCondLst>
                                        </p:cTn>
                                        <p:tgtEl>
                                          <p:spTgt spid="10"/>
                                        </p:tgtEl>
                                        <p:attrNameLst>
                                          <p:attrName>ppt_x</p:attrName>
                                        </p:attrNameLst>
                                      </p:cBhvr>
                                      <p:tavLst>
                                        <p:tav tm="0">
                                          <p:val>
                                            <p:strVal val="ppt_x"/>
                                          </p:val>
                                        </p:tav>
                                        <p:tav tm="100000">
                                          <p:val>
                                            <p:strVal val="ppt_x"/>
                                          </p:val>
                                        </p:tav>
                                      </p:tavLst>
                                    </p:anim>
                                    <p:anim calcmode="lin" valueType="num">
                                      <p:cBhvr>
                                        <p:cTn id="19" dur="664" tmFilter="0.0,0.0;0.25,0.07;0.50,0.2;0.75,0.467;1.0,1.0">
                                          <p:stCondLst>
                                            <p:cond delay="0"/>
                                          </p:stCondLst>
                                        </p:cTn>
                                        <p:tgtEl>
                                          <p:spTgt spid="1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0" dur="664" tmFilter="0, 0; 0.125,0.2665; 0.25,0.4; 0.375,0.465; 0.5,0.5;  0.625,0.535; 0.75,0.6; 0.875,0.7335; 1,1">
                                          <p:stCondLst>
                                            <p:cond delay="664"/>
                                          </p:stCondLst>
                                        </p:cTn>
                                        <p:tgtEl>
                                          <p:spTgt spid="1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1" dur="332" tmFilter="0, 0; 0.125,0.2665; 0.25,0.4; 0.375,0.465; 0.5,0.5;  0.625,0.535; 0.75,0.6; 0.875,0.7335; 1,1">
                                          <p:stCondLst>
                                            <p:cond delay="1324"/>
                                          </p:stCondLst>
                                        </p:cTn>
                                        <p:tgtEl>
                                          <p:spTgt spid="1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2" dur="164" tmFilter="0, 0; 0.125,0.2665; 0.25,0.4; 0.375,0.465; 0.5,0.5;  0.625,0.535; 0.75,0.6; 0.875,0.7335; 1,1">
                                          <p:stCondLst>
                                            <p:cond delay="1656"/>
                                          </p:stCondLst>
                                        </p:cTn>
                                        <p:tgtEl>
                                          <p:spTgt spid="1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3" dur="180" accel="50000">
                                          <p:stCondLst>
                                            <p:cond delay="1820"/>
                                          </p:stCondLst>
                                        </p:cTn>
                                        <p:tgtEl>
                                          <p:spTgt spid="10"/>
                                        </p:tgtEl>
                                        <p:attrNameLst>
                                          <p:attrName>ppt_y</p:attrName>
                                        </p:attrNameLst>
                                      </p:cBhvr>
                                      <p:tavLst>
                                        <p:tav tm="0">
                                          <p:val>
                                            <p:strVal val="ppt_y"/>
                                          </p:val>
                                        </p:tav>
                                        <p:tav tm="100000">
                                          <p:val>
                                            <p:strVal val="ppt_y+ppt_h"/>
                                          </p:val>
                                        </p:tav>
                                      </p:tavLst>
                                    </p:anim>
                                    <p:animScale>
                                      <p:cBhvr>
                                        <p:cTn id="24" dur="26">
                                          <p:stCondLst>
                                            <p:cond delay="620"/>
                                          </p:stCondLst>
                                        </p:cTn>
                                        <p:tgtEl>
                                          <p:spTgt spid="10"/>
                                        </p:tgtEl>
                                      </p:cBhvr>
                                      <p:to x="100000" y="60000"/>
                                    </p:animScale>
                                    <p:animScale>
                                      <p:cBhvr>
                                        <p:cTn id="25" dur="166" decel="50000">
                                          <p:stCondLst>
                                            <p:cond delay="646"/>
                                          </p:stCondLst>
                                        </p:cTn>
                                        <p:tgtEl>
                                          <p:spTgt spid="10"/>
                                        </p:tgtEl>
                                      </p:cBhvr>
                                      <p:to x="100000" y="100000"/>
                                    </p:animScale>
                                    <p:animScale>
                                      <p:cBhvr>
                                        <p:cTn id="26" dur="26">
                                          <p:stCondLst>
                                            <p:cond delay="1312"/>
                                          </p:stCondLst>
                                        </p:cTn>
                                        <p:tgtEl>
                                          <p:spTgt spid="10"/>
                                        </p:tgtEl>
                                      </p:cBhvr>
                                      <p:to x="100000" y="80000"/>
                                    </p:animScale>
                                    <p:animScale>
                                      <p:cBhvr>
                                        <p:cTn id="27" dur="166" decel="50000">
                                          <p:stCondLst>
                                            <p:cond delay="1338"/>
                                          </p:stCondLst>
                                        </p:cTn>
                                        <p:tgtEl>
                                          <p:spTgt spid="10"/>
                                        </p:tgtEl>
                                      </p:cBhvr>
                                      <p:to x="100000" y="100000"/>
                                    </p:animScale>
                                    <p:animScale>
                                      <p:cBhvr>
                                        <p:cTn id="28" dur="26">
                                          <p:stCondLst>
                                            <p:cond delay="1642"/>
                                          </p:stCondLst>
                                        </p:cTn>
                                        <p:tgtEl>
                                          <p:spTgt spid="10"/>
                                        </p:tgtEl>
                                      </p:cBhvr>
                                      <p:to x="100000" y="90000"/>
                                    </p:animScale>
                                    <p:animScale>
                                      <p:cBhvr>
                                        <p:cTn id="29" dur="166" decel="50000">
                                          <p:stCondLst>
                                            <p:cond delay="1668"/>
                                          </p:stCondLst>
                                        </p:cTn>
                                        <p:tgtEl>
                                          <p:spTgt spid="10"/>
                                        </p:tgtEl>
                                      </p:cBhvr>
                                      <p:to x="100000" y="100000"/>
                                    </p:animScale>
                                    <p:animScale>
                                      <p:cBhvr>
                                        <p:cTn id="30" dur="26">
                                          <p:stCondLst>
                                            <p:cond delay="1808"/>
                                          </p:stCondLst>
                                        </p:cTn>
                                        <p:tgtEl>
                                          <p:spTgt spid="10"/>
                                        </p:tgtEl>
                                      </p:cBhvr>
                                      <p:to x="100000" y="95000"/>
                                    </p:animScale>
                                    <p:animScale>
                                      <p:cBhvr>
                                        <p:cTn id="31" dur="166" decel="50000">
                                          <p:stCondLst>
                                            <p:cond delay="1834"/>
                                          </p:stCondLst>
                                        </p:cTn>
                                        <p:tgtEl>
                                          <p:spTgt spid="10"/>
                                        </p:tgtEl>
                                      </p:cBhvr>
                                      <p:to x="100000" y="100000"/>
                                    </p:animScale>
                                    <p:set>
                                      <p:cBhvr>
                                        <p:cTn id="32" dur="1" fill="hold">
                                          <p:stCondLst>
                                            <p:cond delay="1999"/>
                                          </p:stCondLst>
                                        </p:cTn>
                                        <p:tgtEl>
                                          <p:spTgt spid="10"/>
                                        </p:tgtEl>
                                        <p:attrNameLst>
                                          <p:attrName>style.visibility</p:attrName>
                                        </p:attrNameLst>
                                      </p:cBhvr>
                                      <p:to>
                                        <p:strVal val="hidden"/>
                                      </p:to>
                                    </p:set>
                                  </p:childTnLst>
                                </p:cTn>
                              </p:par>
                              <p:par>
                                <p:cTn id="33" presetID="26" presetClass="exit" presetSubtype="0" fill="hold" grpId="1" nodeType="withEffect">
                                  <p:stCondLst>
                                    <p:cond delay="0"/>
                                  </p:stCondLst>
                                  <p:childTnLst>
                                    <p:animEffect transition="out" filter="wipe(down)">
                                      <p:cBhvr>
                                        <p:cTn id="34" dur="180" accel="50000">
                                          <p:stCondLst>
                                            <p:cond delay="1820"/>
                                          </p:stCondLst>
                                        </p:cTn>
                                        <p:tgtEl>
                                          <p:spTgt spid="9"/>
                                        </p:tgtEl>
                                      </p:cBhvr>
                                    </p:animEffect>
                                    <p:anim calcmode="lin" valueType="num">
                                      <p:cBhvr>
                                        <p:cTn id="35" dur="1822" tmFilter="0,0; 0.14,0.31; 0.43,0.73; 0.71,0.91; 1.0,1.0">
                                          <p:stCondLst>
                                            <p:cond delay="0"/>
                                          </p:stCondLst>
                                        </p:cTn>
                                        <p:tgtEl>
                                          <p:spTgt spid="9"/>
                                        </p:tgtEl>
                                        <p:attrNameLst>
                                          <p:attrName>ppt_x</p:attrName>
                                        </p:attrNameLst>
                                      </p:cBhvr>
                                      <p:tavLst>
                                        <p:tav tm="0">
                                          <p:val>
                                            <p:strVal val="ppt_x"/>
                                          </p:val>
                                        </p:tav>
                                        <p:tav tm="100000">
                                          <p:val>
                                            <p:strVal val="#ppt_x+0.25"/>
                                          </p:val>
                                        </p:tav>
                                      </p:tavLst>
                                    </p:anim>
                                    <p:anim calcmode="lin" valueType="num">
                                      <p:cBhvr>
                                        <p:cTn id="36" dur="178">
                                          <p:stCondLst>
                                            <p:cond delay="1822"/>
                                          </p:stCondLst>
                                        </p:cTn>
                                        <p:tgtEl>
                                          <p:spTgt spid="9"/>
                                        </p:tgtEl>
                                        <p:attrNameLst>
                                          <p:attrName>ppt_x</p:attrName>
                                        </p:attrNameLst>
                                      </p:cBhvr>
                                      <p:tavLst>
                                        <p:tav tm="0">
                                          <p:val>
                                            <p:strVal val="ppt_x"/>
                                          </p:val>
                                        </p:tav>
                                        <p:tav tm="100000">
                                          <p:val>
                                            <p:strVal val="ppt_x"/>
                                          </p:val>
                                        </p:tav>
                                      </p:tavLst>
                                    </p:anim>
                                    <p:anim calcmode="lin" valueType="num">
                                      <p:cBhvr>
                                        <p:cTn id="37" dur="664" tmFilter="0.0,0.0;0.25,0.07;0.50,0.2;0.75,0.467;1.0,1.0">
                                          <p:stCondLst>
                                            <p:cond delay="0"/>
                                          </p:stCondLst>
                                        </p:cTn>
                                        <p:tgtEl>
                                          <p:spTgt spid="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8" dur="664" tmFilter="0, 0; 0.125,0.2665; 0.25,0.4; 0.375,0.465; 0.5,0.5;  0.625,0.535; 0.75,0.6; 0.875,0.7335; 1,1">
                                          <p:stCondLst>
                                            <p:cond delay="664"/>
                                          </p:stCondLst>
                                        </p:cTn>
                                        <p:tgtEl>
                                          <p:spTgt spid="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9" dur="332" tmFilter="0, 0; 0.125,0.2665; 0.25,0.4; 0.375,0.465; 0.5,0.5;  0.625,0.535; 0.75,0.6; 0.875,0.7335; 1,1">
                                          <p:stCondLst>
                                            <p:cond delay="1324"/>
                                          </p:stCondLst>
                                        </p:cTn>
                                        <p:tgtEl>
                                          <p:spTgt spid="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0" dur="164" tmFilter="0, 0; 0.125,0.2665; 0.25,0.4; 0.375,0.465; 0.5,0.5;  0.625,0.535; 0.75,0.6; 0.875,0.7335; 1,1">
                                          <p:stCondLst>
                                            <p:cond delay="1656"/>
                                          </p:stCondLst>
                                        </p:cTn>
                                        <p:tgtEl>
                                          <p:spTgt spid="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1" dur="180" accel="50000">
                                          <p:stCondLst>
                                            <p:cond delay="1820"/>
                                          </p:stCondLst>
                                        </p:cTn>
                                        <p:tgtEl>
                                          <p:spTgt spid="9"/>
                                        </p:tgtEl>
                                        <p:attrNameLst>
                                          <p:attrName>ppt_y</p:attrName>
                                        </p:attrNameLst>
                                      </p:cBhvr>
                                      <p:tavLst>
                                        <p:tav tm="0">
                                          <p:val>
                                            <p:strVal val="ppt_y"/>
                                          </p:val>
                                        </p:tav>
                                        <p:tav tm="100000">
                                          <p:val>
                                            <p:strVal val="ppt_y+ppt_h"/>
                                          </p:val>
                                        </p:tav>
                                      </p:tavLst>
                                    </p:anim>
                                    <p:animScale>
                                      <p:cBhvr>
                                        <p:cTn id="42" dur="26">
                                          <p:stCondLst>
                                            <p:cond delay="620"/>
                                          </p:stCondLst>
                                        </p:cTn>
                                        <p:tgtEl>
                                          <p:spTgt spid="9"/>
                                        </p:tgtEl>
                                      </p:cBhvr>
                                      <p:to x="100000" y="60000"/>
                                    </p:animScale>
                                    <p:animScale>
                                      <p:cBhvr>
                                        <p:cTn id="43" dur="166" decel="50000">
                                          <p:stCondLst>
                                            <p:cond delay="646"/>
                                          </p:stCondLst>
                                        </p:cTn>
                                        <p:tgtEl>
                                          <p:spTgt spid="9"/>
                                        </p:tgtEl>
                                      </p:cBhvr>
                                      <p:to x="100000" y="100000"/>
                                    </p:animScale>
                                    <p:animScale>
                                      <p:cBhvr>
                                        <p:cTn id="44" dur="26">
                                          <p:stCondLst>
                                            <p:cond delay="1312"/>
                                          </p:stCondLst>
                                        </p:cTn>
                                        <p:tgtEl>
                                          <p:spTgt spid="9"/>
                                        </p:tgtEl>
                                      </p:cBhvr>
                                      <p:to x="100000" y="80000"/>
                                    </p:animScale>
                                    <p:animScale>
                                      <p:cBhvr>
                                        <p:cTn id="45" dur="166" decel="50000">
                                          <p:stCondLst>
                                            <p:cond delay="1338"/>
                                          </p:stCondLst>
                                        </p:cTn>
                                        <p:tgtEl>
                                          <p:spTgt spid="9"/>
                                        </p:tgtEl>
                                      </p:cBhvr>
                                      <p:to x="100000" y="100000"/>
                                    </p:animScale>
                                    <p:animScale>
                                      <p:cBhvr>
                                        <p:cTn id="46" dur="26">
                                          <p:stCondLst>
                                            <p:cond delay="1642"/>
                                          </p:stCondLst>
                                        </p:cTn>
                                        <p:tgtEl>
                                          <p:spTgt spid="9"/>
                                        </p:tgtEl>
                                      </p:cBhvr>
                                      <p:to x="100000" y="90000"/>
                                    </p:animScale>
                                    <p:animScale>
                                      <p:cBhvr>
                                        <p:cTn id="47" dur="166" decel="50000">
                                          <p:stCondLst>
                                            <p:cond delay="1668"/>
                                          </p:stCondLst>
                                        </p:cTn>
                                        <p:tgtEl>
                                          <p:spTgt spid="9"/>
                                        </p:tgtEl>
                                      </p:cBhvr>
                                      <p:to x="100000" y="100000"/>
                                    </p:animScale>
                                    <p:animScale>
                                      <p:cBhvr>
                                        <p:cTn id="48" dur="26">
                                          <p:stCondLst>
                                            <p:cond delay="1808"/>
                                          </p:stCondLst>
                                        </p:cTn>
                                        <p:tgtEl>
                                          <p:spTgt spid="9"/>
                                        </p:tgtEl>
                                      </p:cBhvr>
                                      <p:to x="100000" y="95000"/>
                                    </p:animScale>
                                    <p:animScale>
                                      <p:cBhvr>
                                        <p:cTn id="49" dur="166" decel="50000">
                                          <p:stCondLst>
                                            <p:cond delay="1834"/>
                                          </p:stCondLst>
                                        </p:cTn>
                                        <p:tgtEl>
                                          <p:spTgt spid="9"/>
                                        </p:tgtEl>
                                      </p:cBhvr>
                                      <p:to x="100000" y="100000"/>
                                    </p:animScale>
                                    <p:set>
                                      <p:cBhvr>
                                        <p:cTn id="50"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0" grpId="0"/>
      <p:bldP spid="1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s://global.oup.com/academic/test-content/82383011/823914/History-International-Law-Timeline-He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txBox="1">
            <a:spLocks noChangeArrowheads="1"/>
          </p:cNvSpPr>
          <p:nvPr/>
        </p:nvSpPr>
        <p:spPr>
          <a:xfrm>
            <a:off x="353841" y="3886200"/>
            <a:ext cx="11099906" cy="2806701"/>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lvl="2" indent="-457200">
              <a:buFont typeface="Wingdings" panose="05000000000000000000" pitchFamily="2" charset="2"/>
              <a:buChar char="Ø"/>
            </a:pPr>
            <a:r>
              <a:rPr lang="en-US" sz="3000" b="1" u="sng" dirty="0" smtClean="0">
                <a:latin typeface="Bell Gothic Std Light" panose="020B0606020203020204" pitchFamily="34" charset="0"/>
              </a:rPr>
              <a:t>Felony – a more serious crime that requires a maximum penalty of more than 1 year in prison</a:t>
            </a:r>
          </a:p>
          <a:p>
            <a:pPr marL="2057400" lvl="5" indent="-457200">
              <a:buFont typeface="Wingdings" panose="05000000000000000000" pitchFamily="2" charset="2"/>
              <a:buChar char="Ø"/>
            </a:pPr>
            <a:r>
              <a:rPr lang="en-US" sz="2800" dirty="0" smtClean="0">
                <a:latin typeface="Bell Gothic Std Light" panose="020B0606020203020204" pitchFamily="34" charset="0"/>
              </a:rPr>
              <a:t>Murder, Rape, armed Robbery, Assault and Battery</a:t>
            </a:r>
          </a:p>
          <a:p>
            <a:pPr marL="685800" lvl="2" indent="-457200">
              <a:buFont typeface="Wingdings" panose="05000000000000000000" pitchFamily="2" charset="2"/>
              <a:buChar char="Ø"/>
            </a:pPr>
            <a:r>
              <a:rPr lang="en-US" sz="3000" b="1" u="sng" dirty="0" smtClean="0">
                <a:latin typeface="Bell Gothic Std Light" panose="020B0606020203020204" pitchFamily="34" charset="0"/>
              </a:rPr>
              <a:t>Misdemeanor – </a:t>
            </a:r>
            <a:r>
              <a:rPr lang="en-US" sz="3000" u="sng" dirty="0" smtClean="0">
                <a:latin typeface="Bell Gothic Std Light" panose="020B0606020203020204" pitchFamily="34" charset="0"/>
              </a:rPr>
              <a:t>less serious crime that requires a prison term of one year or less</a:t>
            </a:r>
          </a:p>
          <a:p>
            <a:pPr marL="2057400" lvl="5" indent="-457200">
              <a:buFont typeface="Wingdings" panose="05000000000000000000" pitchFamily="2" charset="2"/>
              <a:buChar char="Ø"/>
            </a:pPr>
            <a:r>
              <a:rPr lang="en-US" sz="2800" b="1" dirty="0" smtClean="0">
                <a:latin typeface="Bell Gothic Std Light" panose="020B0606020203020204" pitchFamily="34" charset="0"/>
              </a:rPr>
              <a:t>Speeding ticket, minor shoplifting</a:t>
            </a:r>
            <a:endParaRPr lang="en-US" altLang="en-US" sz="2600" dirty="0">
              <a:solidFill>
                <a:srgbClr val="000000"/>
              </a:solidFill>
              <a:latin typeface="Bell Gothic Std Light" panose="020B0606020203020204" pitchFamily="34" charset="0"/>
            </a:endParaRPr>
          </a:p>
        </p:txBody>
      </p:sp>
      <p:sp>
        <p:nvSpPr>
          <p:cNvPr id="7" name="Rectangle 6"/>
          <p:cNvSpPr/>
          <p:nvPr/>
        </p:nvSpPr>
        <p:spPr>
          <a:xfrm>
            <a:off x="0" y="795626"/>
            <a:ext cx="6194109" cy="707886"/>
          </a:xfrm>
          <a:prstGeom prst="rect">
            <a:avLst/>
          </a:prstGeom>
          <a:noFill/>
        </p:spPr>
        <p:txBody>
          <a:bodyPr wrap="square" lIns="91440" tIns="45720" rIns="91440" bIns="45720">
            <a:spAutoFit/>
          </a:bodyPr>
          <a:lstStyle/>
          <a:p>
            <a:pPr algn="ctr"/>
            <a:r>
              <a:rPr lang="en-US" sz="4000"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Bell Gothic Std Light" panose="020B0606020203020204" pitchFamily="34" charset="0"/>
              </a:rPr>
              <a:t>1. Criminal Law</a:t>
            </a: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8" name="Rectangle 7"/>
          <p:cNvSpPr/>
          <p:nvPr/>
        </p:nvSpPr>
        <p:spPr>
          <a:xfrm>
            <a:off x="353841" y="1606640"/>
            <a:ext cx="11099906" cy="1384995"/>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800" b="1" u="sng" dirty="0" smtClean="0">
                <a:latin typeface="Bell Gothic Std Light" panose="020B0606020203020204" pitchFamily="34" charset="0"/>
              </a:rPr>
              <a:t>Criminal laws </a:t>
            </a:r>
            <a:r>
              <a:rPr lang="en-US" sz="2800" dirty="0" smtClean="0">
                <a:latin typeface="Bell Gothic Std Light" panose="020B0606020203020204" pitchFamily="34" charset="0"/>
              </a:rPr>
              <a:t>regulate public conduct and set out duties owed to society.  Criminal </a:t>
            </a:r>
            <a:r>
              <a:rPr lang="en-US" sz="2800" dirty="0">
                <a:latin typeface="Bell Gothic Std Light" panose="020B0606020203020204" pitchFamily="34" charset="0"/>
              </a:rPr>
              <a:t>laws have penalties like imprisonment, fines and supervision….and sometimes death</a:t>
            </a:r>
          </a:p>
        </p:txBody>
      </p:sp>
      <p:sp>
        <p:nvSpPr>
          <p:cNvPr id="9" name="Title 1"/>
          <p:cNvSpPr txBox="1">
            <a:spLocks/>
          </p:cNvSpPr>
          <p:nvPr/>
        </p:nvSpPr>
        <p:spPr>
          <a:xfrm>
            <a:off x="0" y="-1374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Copperplate Gothic Light" panose="020E0507020206020404" pitchFamily="34" charset="0"/>
              </a:rPr>
              <a:t>    III. Kinds of Laws</a:t>
            </a:r>
            <a:endParaRPr lang="en-US" sz="4000" dirty="0">
              <a:latin typeface="Copperplate Gothic Light" panose="020E0507020206020404" pitchFamily="34" charset="0"/>
            </a:endParaRPr>
          </a:p>
        </p:txBody>
      </p:sp>
    </p:spTree>
    <p:extLst>
      <p:ext uri="{BB962C8B-B14F-4D97-AF65-F5344CB8AC3E}">
        <p14:creationId xmlns:p14="http://schemas.microsoft.com/office/powerpoint/2010/main" val="270456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57492</TotalTime>
  <Words>2198</Words>
  <Application>Microsoft Office PowerPoint</Application>
  <PresentationFormat>Widescreen</PresentationFormat>
  <Paragraphs>283</Paragraphs>
  <Slides>40</Slides>
  <Notes>0</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Bell Gothic Std Light</vt:lpstr>
      <vt:lpstr>Calibri</vt:lpstr>
      <vt:lpstr>Calibri Light</vt:lpstr>
      <vt:lpstr>Castellar</vt:lpstr>
      <vt:lpstr>Copperplate Gothic Light</vt:lpstr>
      <vt:lpstr>Nirmala UI</vt:lpstr>
      <vt:lpstr>Times New Roman</vt:lpstr>
      <vt:lpstr>Wingdings</vt:lpstr>
      <vt:lpstr>Office Theme</vt:lpstr>
      <vt:lpstr>PowerPoint Presentation</vt:lpstr>
      <vt:lpstr>    I. WHAT IS LAW?</vt:lpstr>
      <vt:lpstr>    I. WHAT IS LAW?</vt:lpstr>
      <vt:lpstr>    I. WHAT IS LAW?</vt:lpstr>
      <vt:lpstr>    I. WHAT IS LAW?  - history of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LCHS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Caruso, Josh</dc:creator>
  <cp:lastModifiedBy>Caruso, Josh</cp:lastModifiedBy>
  <cp:revision>67</cp:revision>
  <cp:lastPrinted>2018-08-28T14:50:54Z</cp:lastPrinted>
  <dcterms:created xsi:type="dcterms:W3CDTF">2015-11-04T18:09:13Z</dcterms:created>
  <dcterms:modified xsi:type="dcterms:W3CDTF">2019-08-21T18:09:31Z</dcterms:modified>
</cp:coreProperties>
</file>